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notesMasterIdLst>
    <p:notesMasterId r:id="rId24"/>
  </p:notesMasterIdLst>
  <p:sldIdLst>
    <p:sldId id="256" r:id="rId2"/>
    <p:sldId id="257" r:id="rId3"/>
    <p:sldId id="258" r:id="rId4"/>
    <p:sldId id="274" r:id="rId5"/>
    <p:sldId id="259" r:id="rId6"/>
    <p:sldId id="275" r:id="rId7"/>
    <p:sldId id="261" r:id="rId8"/>
    <p:sldId id="262" r:id="rId9"/>
    <p:sldId id="276" r:id="rId10"/>
    <p:sldId id="263" r:id="rId11"/>
    <p:sldId id="272" r:id="rId12"/>
    <p:sldId id="264" r:id="rId13"/>
    <p:sldId id="273" r:id="rId14"/>
    <p:sldId id="279" r:id="rId15"/>
    <p:sldId id="266" r:id="rId16"/>
    <p:sldId id="267" r:id="rId17"/>
    <p:sldId id="278" r:id="rId18"/>
    <p:sldId id="277" r:id="rId19"/>
    <p:sldId id="270" r:id="rId20"/>
    <p:sldId id="269" r:id="rId21"/>
    <p:sldId id="280" r:id="rId22"/>
    <p:sldId id="27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A4B4"/>
    <a:srgbClr val="DA0871"/>
    <a:srgbClr val="F8C8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8" autoAdjust="0"/>
    <p:restoredTop sz="78871" autoAdjust="0"/>
  </p:normalViewPr>
  <p:slideViewPr>
    <p:cSldViewPr snapToGrid="0">
      <p:cViewPr varScale="1">
        <p:scale>
          <a:sx n="91" d="100"/>
          <a:sy n="91" d="100"/>
        </p:scale>
        <p:origin x="108"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2FDA4B-E7A8-486E-BFA3-D32D7394A4C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28BC1F1-CC02-4327-AF9F-18A7F5065E73}">
      <dgm:prSet phldrT="[Text]" custT="1"/>
      <dgm:spPr>
        <a:solidFill>
          <a:srgbClr val="DA0871"/>
        </a:solidFill>
        <a:ln>
          <a:solidFill>
            <a:srgbClr val="DA0871"/>
          </a:solidFill>
        </a:ln>
      </dgm:spPr>
      <dgm:t>
        <a:bodyPr/>
        <a:lstStyle/>
        <a:p>
          <a:r>
            <a:rPr lang="en-US" sz="1800" dirty="0">
              <a:solidFill>
                <a:schemeClr val="bg1"/>
              </a:solidFill>
            </a:rPr>
            <a:t>40-49</a:t>
          </a:r>
          <a:r>
            <a:rPr lang="en-US" sz="900" dirty="0">
              <a:solidFill>
                <a:schemeClr val="bg1"/>
              </a:solidFill>
            </a:rPr>
            <a:t> </a:t>
          </a:r>
        </a:p>
      </dgm:t>
    </dgm:pt>
    <dgm:pt modelId="{2B537618-DB35-4262-B252-CBD1FD7C0D61}" type="parTrans" cxnId="{0892855A-A054-4648-B2B2-46F3EB00B75E}">
      <dgm:prSet/>
      <dgm:spPr/>
      <dgm:t>
        <a:bodyPr/>
        <a:lstStyle/>
        <a:p>
          <a:endParaRPr lang="en-US"/>
        </a:p>
      </dgm:t>
    </dgm:pt>
    <dgm:pt modelId="{384767D6-7BF5-4F32-A1C2-55F71E09116F}" type="sibTrans" cxnId="{0892855A-A054-4648-B2B2-46F3EB00B75E}">
      <dgm:prSet/>
      <dgm:spPr/>
      <dgm:t>
        <a:bodyPr/>
        <a:lstStyle/>
        <a:p>
          <a:endParaRPr lang="en-US"/>
        </a:p>
      </dgm:t>
    </dgm:pt>
    <dgm:pt modelId="{7E018B74-6861-4F6D-B4C6-5B1E1A2FC659}">
      <dgm:prSet phldrT="[Text]"/>
      <dgm:spPr>
        <a:ln>
          <a:solidFill>
            <a:srgbClr val="C00000"/>
          </a:solidFill>
        </a:ln>
      </dgm:spPr>
      <dgm:t>
        <a:bodyPr/>
        <a:lstStyle/>
        <a:p>
          <a:r>
            <a:rPr lang="en-US" dirty="0"/>
            <a:t>Discuss with your healthcare professional about risk and benefit </a:t>
          </a:r>
        </a:p>
      </dgm:t>
    </dgm:pt>
    <dgm:pt modelId="{BA2808BF-6097-42D8-BDE4-263399A63EE4}" type="parTrans" cxnId="{903CFD60-4214-4E24-ADE2-1A5BAFEF1E63}">
      <dgm:prSet/>
      <dgm:spPr/>
      <dgm:t>
        <a:bodyPr/>
        <a:lstStyle/>
        <a:p>
          <a:endParaRPr lang="en-US"/>
        </a:p>
      </dgm:t>
    </dgm:pt>
    <dgm:pt modelId="{2415EF27-34B6-4843-9B17-061B85F09B24}" type="sibTrans" cxnId="{903CFD60-4214-4E24-ADE2-1A5BAFEF1E63}">
      <dgm:prSet/>
      <dgm:spPr/>
      <dgm:t>
        <a:bodyPr/>
        <a:lstStyle/>
        <a:p>
          <a:endParaRPr lang="en-US"/>
        </a:p>
      </dgm:t>
    </dgm:pt>
    <dgm:pt modelId="{D43FE816-D2A5-4D9A-B4C0-FED63D5E70AC}">
      <dgm:prSet phldrT="[Text]"/>
      <dgm:spPr>
        <a:ln>
          <a:solidFill>
            <a:srgbClr val="DA0871"/>
          </a:solidFill>
        </a:ln>
      </dgm:spPr>
      <dgm:t>
        <a:bodyPr/>
        <a:lstStyle/>
        <a:p>
          <a:r>
            <a:rPr lang="en-US" dirty="0"/>
            <a:t>Discussion with your healthcare professional</a:t>
          </a:r>
        </a:p>
      </dgm:t>
    </dgm:pt>
    <dgm:pt modelId="{D48EDD43-DA78-43CA-B398-2088A1BE0A1B}" type="parTrans" cxnId="{F911C627-6E82-4D67-9E5F-6AC1CBDD2DCA}">
      <dgm:prSet/>
      <dgm:spPr/>
      <dgm:t>
        <a:bodyPr/>
        <a:lstStyle/>
        <a:p>
          <a:endParaRPr lang="en-US"/>
        </a:p>
      </dgm:t>
    </dgm:pt>
    <dgm:pt modelId="{0F60126D-E26E-4131-B346-003163A3E8AE}" type="sibTrans" cxnId="{F911C627-6E82-4D67-9E5F-6AC1CBDD2DCA}">
      <dgm:prSet/>
      <dgm:spPr/>
      <dgm:t>
        <a:bodyPr/>
        <a:lstStyle/>
        <a:p>
          <a:endParaRPr lang="en-US"/>
        </a:p>
      </dgm:t>
    </dgm:pt>
    <dgm:pt modelId="{126C0C7A-B2FD-4781-ACEF-BC7B7F68E7E7}">
      <dgm:prSet phldrT="[Text]" custT="1"/>
      <dgm:spPr>
        <a:solidFill>
          <a:srgbClr val="DA0871"/>
        </a:solidFill>
        <a:ln>
          <a:solidFill>
            <a:srgbClr val="DA0871"/>
          </a:solidFill>
        </a:ln>
      </dgm:spPr>
      <dgm:t>
        <a:bodyPr/>
        <a:lstStyle/>
        <a:p>
          <a:r>
            <a:rPr lang="en-US" sz="1400" dirty="0">
              <a:solidFill>
                <a:schemeClr val="bg1"/>
              </a:solidFill>
            </a:rPr>
            <a:t>75 and older</a:t>
          </a:r>
        </a:p>
      </dgm:t>
    </dgm:pt>
    <dgm:pt modelId="{3F86E60D-1BBC-4ECB-9D9E-5432BA093D1C}" type="sibTrans" cxnId="{49B386ED-948C-4CB4-BBAC-A5FA5594F314}">
      <dgm:prSet/>
      <dgm:spPr/>
      <dgm:t>
        <a:bodyPr/>
        <a:lstStyle/>
        <a:p>
          <a:endParaRPr lang="en-US"/>
        </a:p>
      </dgm:t>
    </dgm:pt>
    <dgm:pt modelId="{4E7EC58E-26B6-4632-AF94-5CE37519A565}" type="parTrans" cxnId="{49B386ED-948C-4CB4-BBAC-A5FA5594F314}">
      <dgm:prSet/>
      <dgm:spPr/>
      <dgm:t>
        <a:bodyPr/>
        <a:lstStyle/>
        <a:p>
          <a:endParaRPr lang="en-US"/>
        </a:p>
      </dgm:t>
    </dgm:pt>
    <dgm:pt modelId="{A37C70AC-E531-4446-8CB3-31D5774DCA3D}">
      <dgm:prSet phldrT="[Text]" custT="1"/>
      <dgm:spPr>
        <a:solidFill>
          <a:srgbClr val="DA0871"/>
        </a:solidFill>
        <a:ln>
          <a:solidFill>
            <a:srgbClr val="DA0871"/>
          </a:solidFill>
        </a:ln>
      </dgm:spPr>
      <dgm:t>
        <a:bodyPr/>
        <a:lstStyle/>
        <a:p>
          <a:r>
            <a:rPr lang="en-US" sz="1600" b="0" dirty="0">
              <a:solidFill>
                <a:schemeClr val="bg1"/>
              </a:solidFill>
            </a:rPr>
            <a:t>50-74</a:t>
          </a:r>
        </a:p>
        <a:p>
          <a:r>
            <a:rPr lang="en-US" sz="900" dirty="0"/>
            <a:t> </a:t>
          </a:r>
          <a:r>
            <a:rPr lang="en-US" sz="900" dirty="0">
              <a:solidFill>
                <a:schemeClr val="bg1"/>
              </a:solidFill>
            </a:rPr>
            <a:t>Average risk</a:t>
          </a:r>
        </a:p>
      </dgm:t>
    </dgm:pt>
    <dgm:pt modelId="{E5BA9E3F-B8A0-4B8B-9882-537018FE0103}" type="sibTrans" cxnId="{36038767-9BFF-4759-BF29-CF40E0DC7127}">
      <dgm:prSet/>
      <dgm:spPr/>
      <dgm:t>
        <a:bodyPr/>
        <a:lstStyle/>
        <a:p>
          <a:endParaRPr lang="en-US"/>
        </a:p>
      </dgm:t>
    </dgm:pt>
    <dgm:pt modelId="{7A694F6C-025E-4388-B260-C85DF3DAE836}" type="parTrans" cxnId="{36038767-9BFF-4759-BF29-CF40E0DC7127}">
      <dgm:prSet/>
      <dgm:spPr/>
      <dgm:t>
        <a:bodyPr/>
        <a:lstStyle/>
        <a:p>
          <a:endParaRPr lang="en-US"/>
        </a:p>
      </dgm:t>
    </dgm:pt>
    <dgm:pt modelId="{48AF71E5-908E-4F63-8749-085DC3080CF6}">
      <dgm:prSet phldrT="[Text]"/>
      <dgm:spPr>
        <a:ln>
          <a:solidFill>
            <a:srgbClr val="DA0871"/>
          </a:solidFill>
        </a:ln>
      </dgm:spPr>
      <dgm:t>
        <a:bodyPr/>
        <a:lstStyle/>
        <a:p>
          <a:r>
            <a:rPr lang="en-US" dirty="0"/>
            <a:t>Every 2 years</a:t>
          </a:r>
        </a:p>
      </dgm:t>
    </dgm:pt>
    <dgm:pt modelId="{A54F30BF-5E9B-4B64-936B-083A340DEC76}" type="sibTrans" cxnId="{AEAD40CC-D181-442F-8E3E-1E4DB6B46463}">
      <dgm:prSet/>
      <dgm:spPr/>
      <dgm:t>
        <a:bodyPr/>
        <a:lstStyle/>
        <a:p>
          <a:endParaRPr lang="en-US"/>
        </a:p>
      </dgm:t>
    </dgm:pt>
    <dgm:pt modelId="{01E2B5D5-F0D3-491B-A011-A604A91BD696}" type="parTrans" cxnId="{AEAD40CC-D181-442F-8E3E-1E4DB6B46463}">
      <dgm:prSet/>
      <dgm:spPr/>
      <dgm:t>
        <a:bodyPr/>
        <a:lstStyle/>
        <a:p>
          <a:endParaRPr lang="en-US"/>
        </a:p>
      </dgm:t>
    </dgm:pt>
    <dgm:pt modelId="{6B49EB46-29A4-43B3-A418-ECC6CAF5534C}" type="pres">
      <dgm:prSet presAssocID="{FA2FDA4B-E7A8-486E-BFA3-D32D7394A4C0}" presName="linearFlow" presStyleCnt="0">
        <dgm:presLayoutVars>
          <dgm:dir/>
          <dgm:animLvl val="lvl"/>
          <dgm:resizeHandles val="exact"/>
        </dgm:presLayoutVars>
      </dgm:prSet>
      <dgm:spPr/>
    </dgm:pt>
    <dgm:pt modelId="{ED095320-88F0-4D34-A08E-48CF874C4013}" type="pres">
      <dgm:prSet presAssocID="{428BC1F1-CC02-4327-AF9F-18A7F5065E73}" presName="composite" presStyleCnt="0"/>
      <dgm:spPr/>
    </dgm:pt>
    <dgm:pt modelId="{1AFAE9EB-5CD9-48BF-80A2-6FC972D593B2}" type="pres">
      <dgm:prSet presAssocID="{428BC1F1-CC02-4327-AF9F-18A7F5065E73}" presName="parentText" presStyleLbl="alignNode1" presStyleIdx="0" presStyleCnt="3" custLinFactNeighborX="-22889" custLinFactNeighborY="2244">
        <dgm:presLayoutVars>
          <dgm:chMax val="1"/>
          <dgm:bulletEnabled val="1"/>
        </dgm:presLayoutVars>
      </dgm:prSet>
      <dgm:spPr/>
    </dgm:pt>
    <dgm:pt modelId="{3A7F8449-BB52-46A2-BE8C-EBD99FEA527C}" type="pres">
      <dgm:prSet presAssocID="{428BC1F1-CC02-4327-AF9F-18A7F5065E73}" presName="descendantText" presStyleLbl="alignAcc1" presStyleIdx="0" presStyleCnt="3">
        <dgm:presLayoutVars>
          <dgm:bulletEnabled val="1"/>
        </dgm:presLayoutVars>
      </dgm:prSet>
      <dgm:spPr/>
    </dgm:pt>
    <dgm:pt modelId="{F357B21A-D460-4450-9080-89D289D4DB3B}" type="pres">
      <dgm:prSet presAssocID="{384767D6-7BF5-4F32-A1C2-55F71E09116F}" presName="sp" presStyleCnt="0"/>
      <dgm:spPr/>
    </dgm:pt>
    <dgm:pt modelId="{8C2380A4-86F9-4724-92DE-BEB20DD144B0}" type="pres">
      <dgm:prSet presAssocID="{A37C70AC-E531-4446-8CB3-31D5774DCA3D}" presName="composite" presStyleCnt="0"/>
      <dgm:spPr/>
    </dgm:pt>
    <dgm:pt modelId="{8A58E727-CDD9-44E1-9C22-CC602632AB2A}" type="pres">
      <dgm:prSet presAssocID="{A37C70AC-E531-4446-8CB3-31D5774DCA3D}" presName="parentText" presStyleLbl="alignNode1" presStyleIdx="1" presStyleCnt="3">
        <dgm:presLayoutVars>
          <dgm:chMax val="1"/>
          <dgm:bulletEnabled val="1"/>
        </dgm:presLayoutVars>
      </dgm:prSet>
      <dgm:spPr/>
    </dgm:pt>
    <dgm:pt modelId="{18CC54F0-48A1-4DDF-A6C0-2BDB468206F4}" type="pres">
      <dgm:prSet presAssocID="{A37C70AC-E531-4446-8CB3-31D5774DCA3D}" presName="descendantText" presStyleLbl="alignAcc1" presStyleIdx="1" presStyleCnt="3" custScaleY="100000">
        <dgm:presLayoutVars>
          <dgm:bulletEnabled val="1"/>
        </dgm:presLayoutVars>
      </dgm:prSet>
      <dgm:spPr/>
    </dgm:pt>
    <dgm:pt modelId="{969D6F18-7A3D-45C0-AEB4-C897C24C61A9}" type="pres">
      <dgm:prSet presAssocID="{E5BA9E3F-B8A0-4B8B-9882-537018FE0103}" presName="sp" presStyleCnt="0"/>
      <dgm:spPr/>
    </dgm:pt>
    <dgm:pt modelId="{715BA6A3-4C02-4E24-9AED-303542FA743E}" type="pres">
      <dgm:prSet presAssocID="{126C0C7A-B2FD-4781-ACEF-BC7B7F68E7E7}" presName="composite" presStyleCnt="0"/>
      <dgm:spPr/>
    </dgm:pt>
    <dgm:pt modelId="{F0CA3A40-E9FE-4A19-BD3C-9F9A903DC31E}" type="pres">
      <dgm:prSet presAssocID="{126C0C7A-B2FD-4781-ACEF-BC7B7F68E7E7}" presName="parentText" presStyleLbl="alignNode1" presStyleIdx="2" presStyleCnt="3">
        <dgm:presLayoutVars>
          <dgm:chMax val="1"/>
          <dgm:bulletEnabled val="1"/>
        </dgm:presLayoutVars>
      </dgm:prSet>
      <dgm:spPr/>
    </dgm:pt>
    <dgm:pt modelId="{E40BFA13-2186-4DC6-9E6B-1957CF2566B4}" type="pres">
      <dgm:prSet presAssocID="{126C0C7A-B2FD-4781-ACEF-BC7B7F68E7E7}" presName="descendantText" presStyleLbl="alignAcc1" presStyleIdx="2" presStyleCnt="3">
        <dgm:presLayoutVars>
          <dgm:bulletEnabled val="1"/>
        </dgm:presLayoutVars>
      </dgm:prSet>
      <dgm:spPr/>
    </dgm:pt>
  </dgm:ptLst>
  <dgm:cxnLst>
    <dgm:cxn modelId="{83F3AE00-C546-41F9-B08C-7539AB532D2C}" type="presOf" srcId="{D43FE816-D2A5-4D9A-B4C0-FED63D5E70AC}" destId="{E40BFA13-2186-4DC6-9E6B-1957CF2566B4}" srcOrd="0" destOrd="0" presId="urn:microsoft.com/office/officeart/2005/8/layout/chevron2"/>
    <dgm:cxn modelId="{D4D9071C-BA44-4E10-BF0A-89F95CE4A89D}" type="presOf" srcId="{7E018B74-6861-4F6D-B4C6-5B1E1A2FC659}" destId="{3A7F8449-BB52-46A2-BE8C-EBD99FEA527C}" srcOrd="0" destOrd="0" presId="urn:microsoft.com/office/officeart/2005/8/layout/chevron2"/>
    <dgm:cxn modelId="{F911C627-6E82-4D67-9E5F-6AC1CBDD2DCA}" srcId="{126C0C7A-B2FD-4781-ACEF-BC7B7F68E7E7}" destId="{D43FE816-D2A5-4D9A-B4C0-FED63D5E70AC}" srcOrd="0" destOrd="0" parTransId="{D48EDD43-DA78-43CA-B398-2088A1BE0A1B}" sibTransId="{0F60126D-E26E-4131-B346-003163A3E8AE}"/>
    <dgm:cxn modelId="{903CFD60-4214-4E24-ADE2-1A5BAFEF1E63}" srcId="{428BC1F1-CC02-4327-AF9F-18A7F5065E73}" destId="{7E018B74-6861-4F6D-B4C6-5B1E1A2FC659}" srcOrd="0" destOrd="0" parTransId="{BA2808BF-6097-42D8-BDE4-263399A63EE4}" sibTransId="{2415EF27-34B6-4843-9B17-061B85F09B24}"/>
    <dgm:cxn modelId="{36038767-9BFF-4759-BF29-CF40E0DC7127}" srcId="{FA2FDA4B-E7A8-486E-BFA3-D32D7394A4C0}" destId="{A37C70AC-E531-4446-8CB3-31D5774DCA3D}" srcOrd="1" destOrd="0" parTransId="{7A694F6C-025E-4388-B260-C85DF3DAE836}" sibTransId="{E5BA9E3F-B8A0-4B8B-9882-537018FE0103}"/>
    <dgm:cxn modelId="{0892855A-A054-4648-B2B2-46F3EB00B75E}" srcId="{FA2FDA4B-E7A8-486E-BFA3-D32D7394A4C0}" destId="{428BC1F1-CC02-4327-AF9F-18A7F5065E73}" srcOrd="0" destOrd="0" parTransId="{2B537618-DB35-4262-B252-CBD1FD7C0D61}" sibTransId="{384767D6-7BF5-4F32-A1C2-55F71E09116F}"/>
    <dgm:cxn modelId="{9E5C4483-0F0A-4D96-A0D8-1A2C23218117}" type="presOf" srcId="{428BC1F1-CC02-4327-AF9F-18A7F5065E73}" destId="{1AFAE9EB-5CD9-48BF-80A2-6FC972D593B2}" srcOrd="0" destOrd="0" presId="urn:microsoft.com/office/officeart/2005/8/layout/chevron2"/>
    <dgm:cxn modelId="{3C3CE784-139B-459E-8A7C-744BE5127E51}" type="presOf" srcId="{A37C70AC-E531-4446-8CB3-31D5774DCA3D}" destId="{8A58E727-CDD9-44E1-9C22-CC602632AB2A}" srcOrd="0" destOrd="0" presId="urn:microsoft.com/office/officeart/2005/8/layout/chevron2"/>
    <dgm:cxn modelId="{666ED7A7-D5EF-42B7-A697-ED4C86F303EB}" type="presOf" srcId="{126C0C7A-B2FD-4781-ACEF-BC7B7F68E7E7}" destId="{F0CA3A40-E9FE-4A19-BD3C-9F9A903DC31E}" srcOrd="0" destOrd="0" presId="urn:microsoft.com/office/officeart/2005/8/layout/chevron2"/>
    <dgm:cxn modelId="{0C1544B2-1E9D-4748-9C09-AC1CB2CA2DF4}" type="presOf" srcId="{FA2FDA4B-E7A8-486E-BFA3-D32D7394A4C0}" destId="{6B49EB46-29A4-43B3-A418-ECC6CAF5534C}" srcOrd="0" destOrd="0" presId="urn:microsoft.com/office/officeart/2005/8/layout/chevron2"/>
    <dgm:cxn modelId="{AEAD40CC-D181-442F-8E3E-1E4DB6B46463}" srcId="{A37C70AC-E531-4446-8CB3-31D5774DCA3D}" destId="{48AF71E5-908E-4F63-8749-085DC3080CF6}" srcOrd="0" destOrd="0" parTransId="{01E2B5D5-F0D3-491B-A011-A604A91BD696}" sibTransId="{A54F30BF-5E9B-4B64-936B-083A340DEC76}"/>
    <dgm:cxn modelId="{49B386ED-948C-4CB4-BBAC-A5FA5594F314}" srcId="{FA2FDA4B-E7A8-486E-BFA3-D32D7394A4C0}" destId="{126C0C7A-B2FD-4781-ACEF-BC7B7F68E7E7}" srcOrd="2" destOrd="0" parTransId="{4E7EC58E-26B6-4632-AF94-5CE37519A565}" sibTransId="{3F86E60D-1BBC-4ECB-9D9E-5432BA093D1C}"/>
    <dgm:cxn modelId="{0372C0F4-0143-4C62-983C-11264BFE904F}" type="presOf" srcId="{48AF71E5-908E-4F63-8749-085DC3080CF6}" destId="{18CC54F0-48A1-4DDF-A6C0-2BDB468206F4}" srcOrd="0" destOrd="0" presId="urn:microsoft.com/office/officeart/2005/8/layout/chevron2"/>
    <dgm:cxn modelId="{4F54732D-6FD5-420F-9B7D-9C191AD715F3}" type="presParOf" srcId="{6B49EB46-29A4-43B3-A418-ECC6CAF5534C}" destId="{ED095320-88F0-4D34-A08E-48CF874C4013}" srcOrd="0" destOrd="0" presId="urn:microsoft.com/office/officeart/2005/8/layout/chevron2"/>
    <dgm:cxn modelId="{0376A2AC-3097-4C61-844E-17605D9EDC7D}" type="presParOf" srcId="{ED095320-88F0-4D34-A08E-48CF874C4013}" destId="{1AFAE9EB-5CD9-48BF-80A2-6FC972D593B2}" srcOrd="0" destOrd="0" presId="urn:microsoft.com/office/officeart/2005/8/layout/chevron2"/>
    <dgm:cxn modelId="{DC267B7E-C814-4DB2-9B27-9C35E446924A}" type="presParOf" srcId="{ED095320-88F0-4D34-A08E-48CF874C4013}" destId="{3A7F8449-BB52-46A2-BE8C-EBD99FEA527C}" srcOrd="1" destOrd="0" presId="urn:microsoft.com/office/officeart/2005/8/layout/chevron2"/>
    <dgm:cxn modelId="{892AA71B-D93B-428D-98DA-A7CC4CE53A24}" type="presParOf" srcId="{6B49EB46-29A4-43B3-A418-ECC6CAF5534C}" destId="{F357B21A-D460-4450-9080-89D289D4DB3B}" srcOrd="1" destOrd="0" presId="urn:microsoft.com/office/officeart/2005/8/layout/chevron2"/>
    <dgm:cxn modelId="{D0E45807-D30E-4102-8C49-BA1A4CC207A6}" type="presParOf" srcId="{6B49EB46-29A4-43B3-A418-ECC6CAF5534C}" destId="{8C2380A4-86F9-4724-92DE-BEB20DD144B0}" srcOrd="2" destOrd="0" presId="urn:microsoft.com/office/officeart/2005/8/layout/chevron2"/>
    <dgm:cxn modelId="{741CE678-7944-4CC2-A673-E07A90F1F166}" type="presParOf" srcId="{8C2380A4-86F9-4724-92DE-BEB20DD144B0}" destId="{8A58E727-CDD9-44E1-9C22-CC602632AB2A}" srcOrd="0" destOrd="0" presId="urn:microsoft.com/office/officeart/2005/8/layout/chevron2"/>
    <dgm:cxn modelId="{ACF4FEC0-92DF-4400-A3FE-7F1714127458}" type="presParOf" srcId="{8C2380A4-86F9-4724-92DE-BEB20DD144B0}" destId="{18CC54F0-48A1-4DDF-A6C0-2BDB468206F4}" srcOrd="1" destOrd="0" presId="urn:microsoft.com/office/officeart/2005/8/layout/chevron2"/>
    <dgm:cxn modelId="{3FD3138D-1A83-4C5D-A99E-AC2D79CE6A25}" type="presParOf" srcId="{6B49EB46-29A4-43B3-A418-ECC6CAF5534C}" destId="{969D6F18-7A3D-45C0-AEB4-C897C24C61A9}" srcOrd="3" destOrd="0" presId="urn:microsoft.com/office/officeart/2005/8/layout/chevron2"/>
    <dgm:cxn modelId="{0C22C337-6EC0-4B58-A4E4-66BD986CFA2F}" type="presParOf" srcId="{6B49EB46-29A4-43B3-A418-ECC6CAF5534C}" destId="{715BA6A3-4C02-4E24-9AED-303542FA743E}" srcOrd="4" destOrd="0" presId="urn:microsoft.com/office/officeart/2005/8/layout/chevron2"/>
    <dgm:cxn modelId="{6F5D438E-F1C8-4109-963A-F7D865F409EE}" type="presParOf" srcId="{715BA6A3-4C02-4E24-9AED-303542FA743E}" destId="{F0CA3A40-E9FE-4A19-BD3C-9F9A903DC31E}" srcOrd="0" destOrd="0" presId="urn:microsoft.com/office/officeart/2005/8/layout/chevron2"/>
    <dgm:cxn modelId="{2DB501D8-8E19-4C10-A151-354C21628029}" type="presParOf" srcId="{715BA6A3-4C02-4E24-9AED-303542FA743E}" destId="{E40BFA13-2186-4DC6-9E6B-1957CF2566B4}"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571866-993F-4B5B-A36B-B21DD590063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66386CD-B7B0-4EE9-A0A9-9679F513A347}">
      <dgm:prSet phldrT="[Text]"/>
      <dgm:spPr>
        <a:solidFill>
          <a:srgbClr val="54A4B4"/>
        </a:solidFill>
        <a:ln>
          <a:solidFill>
            <a:srgbClr val="54A4B4"/>
          </a:solidFill>
        </a:ln>
      </dgm:spPr>
      <dgm:t>
        <a:bodyPr/>
        <a:lstStyle/>
        <a:p>
          <a:r>
            <a:rPr lang="en-US" dirty="0"/>
            <a:t>21-29</a:t>
          </a:r>
        </a:p>
      </dgm:t>
    </dgm:pt>
    <dgm:pt modelId="{A6B69044-BCFD-4489-8D95-9423503DF167}" type="parTrans" cxnId="{07D937C6-B8A9-4793-9077-362BAB989AC7}">
      <dgm:prSet/>
      <dgm:spPr/>
      <dgm:t>
        <a:bodyPr/>
        <a:lstStyle/>
        <a:p>
          <a:endParaRPr lang="en-US"/>
        </a:p>
      </dgm:t>
    </dgm:pt>
    <dgm:pt modelId="{362385F2-81B4-4AEC-84D4-7A6736E910CE}" type="sibTrans" cxnId="{07D937C6-B8A9-4793-9077-362BAB989AC7}">
      <dgm:prSet/>
      <dgm:spPr/>
      <dgm:t>
        <a:bodyPr/>
        <a:lstStyle/>
        <a:p>
          <a:endParaRPr lang="en-US"/>
        </a:p>
      </dgm:t>
    </dgm:pt>
    <dgm:pt modelId="{F73E7D49-E05A-456B-BA83-4CCE46AD4DB3}">
      <dgm:prSet phldrT="[Text]"/>
      <dgm:spPr>
        <a:ln>
          <a:solidFill>
            <a:srgbClr val="54A4B4"/>
          </a:solidFill>
        </a:ln>
      </dgm:spPr>
      <dgm:t>
        <a:bodyPr/>
        <a:lstStyle/>
        <a:p>
          <a:r>
            <a:rPr lang="en-US" dirty="0"/>
            <a:t>Pap smear every 3 years</a:t>
          </a:r>
        </a:p>
      </dgm:t>
    </dgm:pt>
    <dgm:pt modelId="{8E873137-B4BA-4BBC-A5DD-C912166F0181}" type="parTrans" cxnId="{87AF8C97-7309-4321-84E5-EAB4C05036D1}">
      <dgm:prSet/>
      <dgm:spPr/>
      <dgm:t>
        <a:bodyPr/>
        <a:lstStyle/>
        <a:p>
          <a:endParaRPr lang="en-US"/>
        </a:p>
      </dgm:t>
    </dgm:pt>
    <dgm:pt modelId="{48666484-4E06-478F-862C-FCCBAF0E57EC}" type="sibTrans" cxnId="{87AF8C97-7309-4321-84E5-EAB4C05036D1}">
      <dgm:prSet/>
      <dgm:spPr/>
      <dgm:t>
        <a:bodyPr/>
        <a:lstStyle/>
        <a:p>
          <a:endParaRPr lang="en-US"/>
        </a:p>
      </dgm:t>
    </dgm:pt>
    <dgm:pt modelId="{35E8E19C-61AD-4AB8-9071-20EA3A3EF739}">
      <dgm:prSet phldrT="[Text]"/>
      <dgm:spPr>
        <a:ln>
          <a:solidFill>
            <a:srgbClr val="54A4B4"/>
          </a:solidFill>
        </a:ln>
      </dgm:spPr>
      <dgm:t>
        <a:bodyPr/>
        <a:lstStyle/>
        <a:p>
          <a:r>
            <a:rPr lang="en-US" dirty="0"/>
            <a:t>No HPV testing </a:t>
          </a:r>
        </a:p>
      </dgm:t>
    </dgm:pt>
    <dgm:pt modelId="{FCE7155B-C475-4C24-8DB1-46AFB5579B08}" type="parTrans" cxnId="{03BDCE7F-EED1-43F1-8952-B8BC44B483EB}">
      <dgm:prSet/>
      <dgm:spPr/>
      <dgm:t>
        <a:bodyPr/>
        <a:lstStyle/>
        <a:p>
          <a:endParaRPr lang="en-US"/>
        </a:p>
      </dgm:t>
    </dgm:pt>
    <dgm:pt modelId="{3F690113-5536-40B9-879C-9DF02423330D}" type="sibTrans" cxnId="{03BDCE7F-EED1-43F1-8952-B8BC44B483EB}">
      <dgm:prSet/>
      <dgm:spPr/>
      <dgm:t>
        <a:bodyPr/>
        <a:lstStyle/>
        <a:p>
          <a:endParaRPr lang="en-US"/>
        </a:p>
      </dgm:t>
    </dgm:pt>
    <dgm:pt modelId="{838B5958-46A1-45DC-BFE6-004CB8C327DE}">
      <dgm:prSet phldrT="[Text]"/>
      <dgm:spPr>
        <a:solidFill>
          <a:srgbClr val="54A4B4"/>
        </a:solidFill>
        <a:ln>
          <a:solidFill>
            <a:srgbClr val="54A4B4"/>
          </a:solidFill>
        </a:ln>
      </dgm:spPr>
      <dgm:t>
        <a:bodyPr/>
        <a:lstStyle/>
        <a:p>
          <a:r>
            <a:rPr lang="en-US" dirty="0"/>
            <a:t>30-65</a:t>
          </a:r>
        </a:p>
      </dgm:t>
    </dgm:pt>
    <dgm:pt modelId="{4E7968A6-0277-4E19-9BD5-AE87DBB9FBE7}" type="parTrans" cxnId="{E7A46279-1D9E-42E6-AD1D-8FD2E7C02865}">
      <dgm:prSet/>
      <dgm:spPr/>
      <dgm:t>
        <a:bodyPr/>
        <a:lstStyle/>
        <a:p>
          <a:endParaRPr lang="en-US"/>
        </a:p>
      </dgm:t>
    </dgm:pt>
    <dgm:pt modelId="{D8BAF01F-CEA7-4C2C-9AFD-965861CC37AD}" type="sibTrans" cxnId="{E7A46279-1D9E-42E6-AD1D-8FD2E7C02865}">
      <dgm:prSet/>
      <dgm:spPr/>
      <dgm:t>
        <a:bodyPr/>
        <a:lstStyle/>
        <a:p>
          <a:endParaRPr lang="en-US"/>
        </a:p>
      </dgm:t>
    </dgm:pt>
    <dgm:pt modelId="{5F2922DD-4F7F-40B1-8ECA-E1F14CD0748A}">
      <dgm:prSet phldrT="[Text]"/>
      <dgm:spPr>
        <a:ln>
          <a:solidFill>
            <a:srgbClr val="54A4B4"/>
          </a:solidFill>
        </a:ln>
      </dgm:spPr>
      <dgm:t>
        <a:bodyPr/>
        <a:lstStyle/>
        <a:p>
          <a:r>
            <a:rPr lang="en-US" dirty="0"/>
            <a:t>Pap only: every 3 years</a:t>
          </a:r>
        </a:p>
      </dgm:t>
    </dgm:pt>
    <dgm:pt modelId="{E35E557B-72EB-4B59-A600-2871BF976E8C}" type="parTrans" cxnId="{43DD9024-9AE3-4EF6-9E99-D9413517AC93}">
      <dgm:prSet/>
      <dgm:spPr/>
      <dgm:t>
        <a:bodyPr/>
        <a:lstStyle/>
        <a:p>
          <a:endParaRPr lang="en-US"/>
        </a:p>
      </dgm:t>
    </dgm:pt>
    <dgm:pt modelId="{C6902C0B-A071-46BC-9143-E308C671A6B8}" type="sibTrans" cxnId="{43DD9024-9AE3-4EF6-9E99-D9413517AC93}">
      <dgm:prSet/>
      <dgm:spPr/>
      <dgm:t>
        <a:bodyPr/>
        <a:lstStyle/>
        <a:p>
          <a:endParaRPr lang="en-US"/>
        </a:p>
      </dgm:t>
    </dgm:pt>
    <dgm:pt modelId="{6EA7608A-9D25-40C3-AB5B-FF9E3E5FC70A}">
      <dgm:prSet phldrT="[Text]"/>
      <dgm:spPr>
        <a:ln>
          <a:solidFill>
            <a:srgbClr val="54A4B4"/>
          </a:solidFill>
        </a:ln>
      </dgm:spPr>
      <dgm:t>
        <a:bodyPr/>
        <a:lstStyle/>
        <a:p>
          <a:r>
            <a:rPr lang="en-US" dirty="0"/>
            <a:t>HPV test only: every 5 years</a:t>
          </a:r>
        </a:p>
      </dgm:t>
    </dgm:pt>
    <dgm:pt modelId="{FE4853FB-4BAC-4BC7-80F0-EA7EBB9C96CB}" type="parTrans" cxnId="{77E9B324-5E09-47C1-B02B-F357EC8F3F2C}">
      <dgm:prSet/>
      <dgm:spPr/>
      <dgm:t>
        <a:bodyPr/>
        <a:lstStyle/>
        <a:p>
          <a:endParaRPr lang="en-US"/>
        </a:p>
      </dgm:t>
    </dgm:pt>
    <dgm:pt modelId="{D50E2436-44B9-499B-B2C9-44D4DFA4D5EC}" type="sibTrans" cxnId="{77E9B324-5E09-47C1-B02B-F357EC8F3F2C}">
      <dgm:prSet/>
      <dgm:spPr/>
      <dgm:t>
        <a:bodyPr/>
        <a:lstStyle/>
        <a:p>
          <a:endParaRPr lang="en-US"/>
        </a:p>
      </dgm:t>
    </dgm:pt>
    <dgm:pt modelId="{84A556C0-5EEB-4C1F-ADD1-3726046C12DB}">
      <dgm:prSet phldrT="[Text]"/>
      <dgm:spPr>
        <a:solidFill>
          <a:srgbClr val="54A4B4"/>
        </a:solidFill>
        <a:ln>
          <a:solidFill>
            <a:srgbClr val="54A4B4"/>
          </a:solidFill>
        </a:ln>
      </dgm:spPr>
      <dgm:t>
        <a:bodyPr/>
        <a:lstStyle/>
        <a:p>
          <a:r>
            <a:rPr lang="en-US" dirty="0"/>
            <a:t>65 and older</a:t>
          </a:r>
        </a:p>
      </dgm:t>
    </dgm:pt>
    <dgm:pt modelId="{1F0163F2-EA1E-4048-AFB5-DE76701F1868}" type="parTrans" cxnId="{A65E1E7B-AA0C-4E39-90C8-565380F08EAA}">
      <dgm:prSet/>
      <dgm:spPr/>
      <dgm:t>
        <a:bodyPr/>
        <a:lstStyle/>
        <a:p>
          <a:endParaRPr lang="en-US"/>
        </a:p>
      </dgm:t>
    </dgm:pt>
    <dgm:pt modelId="{486B18B4-FA85-4B7A-9B16-1DF698DC4F2E}" type="sibTrans" cxnId="{A65E1E7B-AA0C-4E39-90C8-565380F08EAA}">
      <dgm:prSet/>
      <dgm:spPr/>
      <dgm:t>
        <a:bodyPr/>
        <a:lstStyle/>
        <a:p>
          <a:endParaRPr lang="en-US"/>
        </a:p>
      </dgm:t>
    </dgm:pt>
    <dgm:pt modelId="{4102C715-9CE2-45C6-BE47-8B0458E5B28D}">
      <dgm:prSet phldrT="[Text]"/>
      <dgm:spPr>
        <a:ln>
          <a:solidFill>
            <a:srgbClr val="54A4B4"/>
          </a:solidFill>
        </a:ln>
      </dgm:spPr>
      <dgm:t>
        <a:bodyPr/>
        <a:lstStyle/>
        <a:p>
          <a:r>
            <a:rPr lang="en-US" dirty="0"/>
            <a:t>No more screening if you have had normal screening test for several years or you had cervix removed for non-cancerous condition.</a:t>
          </a:r>
        </a:p>
      </dgm:t>
    </dgm:pt>
    <dgm:pt modelId="{BDCD1CC2-2B07-4931-B915-B569DF33A302}" type="parTrans" cxnId="{BC3F850E-177C-4641-AA5D-9DF61C84B95E}">
      <dgm:prSet/>
      <dgm:spPr/>
      <dgm:t>
        <a:bodyPr/>
        <a:lstStyle/>
        <a:p>
          <a:endParaRPr lang="en-US"/>
        </a:p>
      </dgm:t>
    </dgm:pt>
    <dgm:pt modelId="{AA848FC6-D5FE-4BA9-B423-9FA64ED2E84B}" type="sibTrans" cxnId="{BC3F850E-177C-4641-AA5D-9DF61C84B95E}">
      <dgm:prSet/>
      <dgm:spPr/>
      <dgm:t>
        <a:bodyPr/>
        <a:lstStyle/>
        <a:p>
          <a:endParaRPr lang="en-US"/>
        </a:p>
      </dgm:t>
    </dgm:pt>
    <dgm:pt modelId="{19F851E2-991C-4238-A2B5-0F7537A9B2FB}">
      <dgm:prSet phldrT="[Text]"/>
      <dgm:spPr>
        <a:ln>
          <a:solidFill>
            <a:srgbClr val="54A4B4"/>
          </a:solidFill>
        </a:ln>
      </dgm:spPr>
      <dgm:t>
        <a:bodyPr/>
        <a:lstStyle/>
        <a:p>
          <a:r>
            <a:rPr lang="en-US" dirty="0"/>
            <a:t>Should still see you gynecologist as directed</a:t>
          </a:r>
        </a:p>
      </dgm:t>
    </dgm:pt>
    <dgm:pt modelId="{B018D574-81D1-4DB0-B160-5676EBD1F481}" type="parTrans" cxnId="{E2F8E4D4-1A24-4597-904B-A82F1C75104E}">
      <dgm:prSet/>
      <dgm:spPr/>
      <dgm:t>
        <a:bodyPr/>
        <a:lstStyle/>
        <a:p>
          <a:endParaRPr lang="en-US"/>
        </a:p>
      </dgm:t>
    </dgm:pt>
    <dgm:pt modelId="{8162015D-0A12-4592-B560-F0B23B40E70B}" type="sibTrans" cxnId="{E2F8E4D4-1A24-4597-904B-A82F1C75104E}">
      <dgm:prSet/>
      <dgm:spPr/>
      <dgm:t>
        <a:bodyPr/>
        <a:lstStyle/>
        <a:p>
          <a:endParaRPr lang="en-US"/>
        </a:p>
      </dgm:t>
    </dgm:pt>
    <dgm:pt modelId="{C021660F-05B6-4C2C-B420-56BDFA73E6EA}">
      <dgm:prSet phldrT="[Text]"/>
      <dgm:spPr>
        <a:ln>
          <a:solidFill>
            <a:srgbClr val="54A4B4"/>
          </a:solidFill>
        </a:ln>
      </dgm:spPr>
      <dgm:t>
        <a:bodyPr/>
        <a:lstStyle/>
        <a:p>
          <a:r>
            <a:rPr lang="en-US" dirty="0"/>
            <a:t>Co-testing: 5 years</a:t>
          </a:r>
        </a:p>
      </dgm:t>
    </dgm:pt>
    <dgm:pt modelId="{F48C0F42-58E6-41C7-ACFF-85712FCC2E39}" type="parTrans" cxnId="{964CFF45-3086-46A5-9D5B-D96651194E8E}">
      <dgm:prSet/>
      <dgm:spPr/>
      <dgm:t>
        <a:bodyPr/>
        <a:lstStyle/>
        <a:p>
          <a:endParaRPr lang="en-US"/>
        </a:p>
      </dgm:t>
    </dgm:pt>
    <dgm:pt modelId="{CFF5E50C-461C-454E-8010-E678F7120D84}" type="sibTrans" cxnId="{964CFF45-3086-46A5-9D5B-D96651194E8E}">
      <dgm:prSet/>
      <dgm:spPr/>
      <dgm:t>
        <a:bodyPr/>
        <a:lstStyle/>
        <a:p>
          <a:endParaRPr lang="en-US"/>
        </a:p>
      </dgm:t>
    </dgm:pt>
    <dgm:pt modelId="{5484B01F-FE9E-484A-8794-95CD2FA06821}" type="pres">
      <dgm:prSet presAssocID="{EF571866-993F-4B5B-A36B-B21DD5900638}" presName="linearFlow" presStyleCnt="0">
        <dgm:presLayoutVars>
          <dgm:dir/>
          <dgm:animLvl val="lvl"/>
          <dgm:resizeHandles val="exact"/>
        </dgm:presLayoutVars>
      </dgm:prSet>
      <dgm:spPr/>
    </dgm:pt>
    <dgm:pt modelId="{89076393-BBB5-4AF1-B549-963233702937}" type="pres">
      <dgm:prSet presAssocID="{266386CD-B7B0-4EE9-A0A9-9679F513A347}" presName="composite" presStyleCnt="0"/>
      <dgm:spPr/>
    </dgm:pt>
    <dgm:pt modelId="{B7037C4B-369D-4995-8AFF-37AEBCD32C76}" type="pres">
      <dgm:prSet presAssocID="{266386CD-B7B0-4EE9-A0A9-9679F513A347}" presName="parentText" presStyleLbl="alignNode1" presStyleIdx="0" presStyleCnt="3">
        <dgm:presLayoutVars>
          <dgm:chMax val="1"/>
          <dgm:bulletEnabled val="1"/>
        </dgm:presLayoutVars>
      </dgm:prSet>
      <dgm:spPr/>
    </dgm:pt>
    <dgm:pt modelId="{636B825D-8489-4C42-B23B-151136863C38}" type="pres">
      <dgm:prSet presAssocID="{266386CD-B7B0-4EE9-A0A9-9679F513A347}" presName="descendantText" presStyleLbl="alignAcc1" presStyleIdx="0" presStyleCnt="3">
        <dgm:presLayoutVars>
          <dgm:bulletEnabled val="1"/>
        </dgm:presLayoutVars>
      </dgm:prSet>
      <dgm:spPr/>
    </dgm:pt>
    <dgm:pt modelId="{A2497179-9F64-4BDA-BAEB-A1BD7496F6B8}" type="pres">
      <dgm:prSet presAssocID="{362385F2-81B4-4AEC-84D4-7A6736E910CE}" presName="sp" presStyleCnt="0"/>
      <dgm:spPr/>
    </dgm:pt>
    <dgm:pt modelId="{64463597-708A-4067-AF31-ECF33D5D35CB}" type="pres">
      <dgm:prSet presAssocID="{838B5958-46A1-45DC-BFE6-004CB8C327DE}" presName="composite" presStyleCnt="0"/>
      <dgm:spPr/>
    </dgm:pt>
    <dgm:pt modelId="{E835C5B6-06CA-4F80-9F33-CE2AD178036A}" type="pres">
      <dgm:prSet presAssocID="{838B5958-46A1-45DC-BFE6-004CB8C327DE}" presName="parentText" presStyleLbl="alignNode1" presStyleIdx="1" presStyleCnt="3">
        <dgm:presLayoutVars>
          <dgm:chMax val="1"/>
          <dgm:bulletEnabled val="1"/>
        </dgm:presLayoutVars>
      </dgm:prSet>
      <dgm:spPr/>
    </dgm:pt>
    <dgm:pt modelId="{87CFD49C-1AC7-4860-9D34-4443A51D90D4}" type="pres">
      <dgm:prSet presAssocID="{838B5958-46A1-45DC-BFE6-004CB8C327DE}" presName="descendantText" presStyleLbl="alignAcc1" presStyleIdx="1" presStyleCnt="3">
        <dgm:presLayoutVars>
          <dgm:bulletEnabled val="1"/>
        </dgm:presLayoutVars>
      </dgm:prSet>
      <dgm:spPr/>
    </dgm:pt>
    <dgm:pt modelId="{9A9D40BE-E78F-41E4-AD32-E55D9BDFB703}" type="pres">
      <dgm:prSet presAssocID="{D8BAF01F-CEA7-4C2C-9AFD-965861CC37AD}" presName="sp" presStyleCnt="0"/>
      <dgm:spPr/>
    </dgm:pt>
    <dgm:pt modelId="{F688E8FD-6AA3-4895-9AA3-7C9F66681EEC}" type="pres">
      <dgm:prSet presAssocID="{84A556C0-5EEB-4C1F-ADD1-3726046C12DB}" presName="composite" presStyleCnt="0"/>
      <dgm:spPr/>
    </dgm:pt>
    <dgm:pt modelId="{5501B82A-2917-49C3-9C2A-CDDBC6CA91A4}" type="pres">
      <dgm:prSet presAssocID="{84A556C0-5EEB-4C1F-ADD1-3726046C12DB}" presName="parentText" presStyleLbl="alignNode1" presStyleIdx="2" presStyleCnt="3">
        <dgm:presLayoutVars>
          <dgm:chMax val="1"/>
          <dgm:bulletEnabled val="1"/>
        </dgm:presLayoutVars>
      </dgm:prSet>
      <dgm:spPr/>
    </dgm:pt>
    <dgm:pt modelId="{C57AE15A-EE53-4824-8EBC-979AC00C3DF0}" type="pres">
      <dgm:prSet presAssocID="{84A556C0-5EEB-4C1F-ADD1-3726046C12DB}" presName="descendantText" presStyleLbl="alignAcc1" presStyleIdx="2" presStyleCnt="3">
        <dgm:presLayoutVars>
          <dgm:bulletEnabled val="1"/>
        </dgm:presLayoutVars>
      </dgm:prSet>
      <dgm:spPr/>
    </dgm:pt>
  </dgm:ptLst>
  <dgm:cxnLst>
    <dgm:cxn modelId="{BC3F850E-177C-4641-AA5D-9DF61C84B95E}" srcId="{84A556C0-5EEB-4C1F-ADD1-3726046C12DB}" destId="{4102C715-9CE2-45C6-BE47-8B0458E5B28D}" srcOrd="0" destOrd="0" parTransId="{BDCD1CC2-2B07-4931-B915-B569DF33A302}" sibTransId="{AA848FC6-D5FE-4BA9-B423-9FA64ED2E84B}"/>
    <dgm:cxn modelId="{4702F71E-7460-4017-A3BC-483C00500CE8}" type="presOf" srcId="{838B5958-46A1-45DC-BFE6-004CB8C327DE}" destId="{E835C5B6-06CA-4F80-9F33-CE2AD178036A}" srcOrd="0" destOrd="0" presId="urn:microsoft.com/office/officeart/2005/8/layout/chevron2"/>
    <dgm:cxn modelId="{F1D90323-A5D0-4125-B7D2-4C315D5748E0}" type="presOf" srcId="{5F2922DD-4F7F-40B1-8ECA-E1F14CD0748A}" destId="{87CFD49C-1AC7-4860-9D34-4443A51D90D4}" srcOrd="0" destOrd="0" presId="urn:microsoft.com/office/officeart/2005/8/layout/chevron2"/>
    <dgm:cxn modelId="{43DD9024-9AE3-4EF6-9E99-D9413517AC93}" srcId="{838B5958-46A1-45DC-BFE6-004CB8C327DE}" destId="{5F2922DD-4F7F-40B1-8ECA-E1F14CD0748A}" srcOrd="0" destOrd="0" parTransId="{E35E557B-72EB-4B59-A600-2871BF976E8C}" sibTransId="{C6902C0B-A071-46BC-9143-E308C671A6B8}"/>
    <dgm:cxn modelId="{77E9B324-5E09-47C1-B02B-F357EC8F3F2C}" srcId="{838B5958-46A1-45DC-BFE6-004CB8C327DE}" destId="{6EA7608A-9D25-40C3-AB5B-FF9E3E5FC70A}" srcOrd="1" destOrd="0" parTransId="{FE4853FB-4BAC-4BC7-80F0-EA7EBB9C96CB}" sibTransId="{D50E2436-44B9-499B-B2C9-44D4DFA4D5EC}"/>
    <dgm:cxn modelId="{B2E27826-624A-406E-99FA-741E1B0455CE}" type="presOf" srcId="{19F851E2-991C-4238-A2B5-0F7537A9B2FB}" destId="{C57AE15A-EE53-4824-8EBC-979AC00C3DF0}" srcOrd="0" destOrd="1" presId="urn:microsoft.com/office/officeart/2005/8/layout/chevron2"/>
    <dgm:cxn modelId="{C820C130-F27B-4B6F-8BDB-9909D02D8D9A}" type="presOf" srcId="{266386CD-B7B0-4EE9-A0A9-9679F513A347}" destId="{B7037C4B-369D-4995-8AFF-37AEBCD32C76}" srcOrd="0" destOrd="0" presId="urn:microsoft.com/office/officeart/2005/8/layout/chevron2"/>
    <dgm:cxn modelId="{964CFF45-3086-46A5-9D5B-D96651194E8E}" srcId="{838B5958-46A1-45DC-BFE6-004CB8C327DE}" destId="{C021660F-05B6-4C2C-B420-56BDFA73E6EA}" srcOrd="2" destOrd="0" parTransId="{F48C0F42-58E6-41C7-ACFF-85712FCC2E39}" sibTransId="{CFF5E50C-461C-454E-8010-E678F7120D84}"/>
    <dgm:cxn modelId="{0CD19E6A-ADE6-4BD6-A0E8-3BA9D144FBEC}" type="presOf" srcId="{C021660F-05B6-4C2C-B420-56BDFA73E6EA}" destId="{87CFD49C-1AC7-4860-9D34-4443A51D90D4}" srcOrd="0" destOrd="2" presId="urn:microsoft.com/office/officeart/2005/8/layout/chevron2"/>
    <dgm:cxn modelId="{0D86BD6D-60D3-4444-9671-8011F443CB48}" type="presOf" srcId="{4102C715-9CE2-45C6-BE47-8B0458E5B28D}" destId="{C57AE15A-EE53-4824-8EBC-979AC00C3DF0}" srcOrd="0" destOrd="0" presId="urn:microsoft.com/office/officeart/2005/8/layout/chevron2"/>
    <dgm:cxn modelId="{2F750770-C085-4E12-92DC-DD8F36F78AED}" type="presOf" srcId="{6EA7608A-9D25-40C3-AB5B-FF9E3E5FC70A}" destId="{87CFD49C-1AC7-4860-9D34-4443A51D90D4}" srcOrd="0" destOrd="1" presId="urn:microsoft.com/office/officeart/2005/8/layout/chevron2"/>
    <dgm:cxn modelId="{539C6C50-49D0-4326-B3B9-B878F3265DF6}" type="presOf" srcId="{EF571866-993F-4B5B-A36B-B21DD5900638}" destId="{5484B01F-FE9E-484A-8794-95CD2FA06821}" srcOrd="0" destOrd="0" presId="urn:microsoft.com/office/officeart/2005/8/layout/chevron2"/>
    <dgm:cxn modelId="{E7A46279-1D9E-42E6-AD1D-8FD2E7C02865}" srcId="{EF571866-993F-4B5B-A36B-B21DD5900638}" destId="{838B5958-46A1-45DC-BFE6-004CB8C327DE}" srcOrd="1" destOrd="0" parTransId="{4E7968A6-0277-4E19-9BD5-AE87DBB9FBE7}" sibTransId="{D8BAF01F-CEA7-4C2C-9AFD-965861CC37AD}"/>
    <dgm:cxn modelId="{A65E1E7B-AA0C-4E39-90C8-565380F08EAA}" srcId="{EF571866-993F-4B5B-A36B-B21DD5900638}" destId="{84A556C0-5EEB-4C1F-ADD1-3726046C12DB}" srcOrd="2" destOrd="0" parTransId="{1F0163F2-EA1E-4048-AFB5-DE76701F1868}" sibTransId="{486B18B4-FA85-4B7A-9B16-1DF698DC4F2E}"/>
    <dgm:cxn modelId="{03BDCE7F-EED1-43F1-8952-B8BC44B483EB}" srcId="{266386CD-B7B0-4EE9-A0A9-9679F513A347}" destId="{35E8E19C-61AD-4AB8-9071-20EA3A3EF739}" srcOrd="1" destOrd="0" parTransId="{FCE7155B-C475-4C24-8DB1-46AFB5579B08}" sibTransId="{3F690113-5536-40B9-879C-9DF02423330D}"/>
    <dgm:cxn modelId="{4ABE668E-C18D-43C2-93EF-B35FAA888ED3}" type="presOf" srcId="{F73E7D49-E05A-456B-BA83-4CCE46AD4DB3}" destId="{636B825D-8489-4C42-B23B-151136863C38}" srcOrd="0" destOrd="0" presId="urn:microsoft.com/office/officeart/2005/8/layout/chevron2"/>
    <dgm:cxn modelId="{87AF8C97-7309-4321-84E5-EAB4C05036D1}" srcId="{266386CD-B7B0-4EE9-A0A9-9679F513A347}" destId="{F73E7D49-E05A-456B-BA83-4CCE46AD4DB3}" srcOrd="0" destOrd="0" parTransId="{8E873137-B4BA-4BBC-A5DD-C912166F0181}" sibTransId="{48666484-4E06-478F-862C-FCCBAF0E57EC}"/>
    <dgm:cxn modelId="{D0E9CD97-3BEC-466D-9223-B4F76A267954}" type="presOf" srcId="{35E8E19C-61AD-4AB8-9071-20EA3A3EF739}" destId="{636B825D-8489-4C42-B23B-151136863C38}" srcOrd="0" destOrd="1" presId="urn:microsoft.com/office/officeart/2005/8/layout/chevron2"/>
    <dgm:cxn modelId="{07D937C6-B8A9-4793-9077-362BAB989AC7}" srcId="{EF571866-993F-4B5B-A36B-B21DD5900638}" destId="{266386CD-B7B0-4EE9-A0A9-9679F513A347}" srcOrd="0" destOrd="0" parTransId="{A6B69044-BCFD-4489-8D95-9423503DF167}" sibTransId="{362385F2-81B4-4AEC-84D4-7A6736E910CE}"/>
    <dgm:cxn modelId="{E2F8E4D4-1A24-4597-904B-A82F1C75104E}" srcId="{84A556C0-5EEB-4C1F-ADD1-3726046C12DB}" destId="{19F851E2-991C-4238-A2B5-0F7537A9B2FB}" srcOrd="1" destOrd="0" parTransId="{B018D574-81D1-4DB0-B160-5676EBD1F481}" sibTransId="{8162015D-0A12-4592-B560-F0B23B40E70B}"/>
    <dgm:cxn modelId="{EBD676E2-6F19-4CED-B213-6EDA06BFE92A}" type="presOf" srcId="{84A556C0-5EEB-4C1F-ADD1-3726046C12DB}" destId="{5501B82A-2917-49C3-9C2A-CDDBC6CA91A4}" srcOrd="0" destOrd="0" presId="urn:microsoft.com/office/officeart/2005/8/layout/chevron2"/>
    <dgm:cxn modelId="{B7A8FDD5-6440-4793-9EAE-12D796D69A41}" type="presParOf" srcId="{5484B01F-FE9E-484A-8794-95CD2FA06821}" destId="{89076393-BBB5-4AF1-B549-963233702937}" srcOrd="0" destOrd="0" presId="urn:microsoft.com/office/officeart/2005/8/layout/chevron2"/>
    <dgm:cxn modelId="{90EE9BC6-A544-478A-9539-830DDE8C3C12}" type="presParOf" srcId="{89076393-BBB5-4AF1-B549-963233702937}" destId="{B7037C4B-369D-4995-8AFF-37AEBCD32C76}" srcOrd="0" destOrd="0" presId="urn:microsoft.com/office/officeart/2005/8/layout/chevron2"/>
    <dgm:cxn modelId="{26801058-0BC5-4733-8F35-843562B8BFA9}" type="presParOf" srcId="{89076393-BBB5-4AF1-B549-963233702937}" destId="{636B825D-8489-4C42-B23B-151136863C38}" srcOrd="1" destOrd="0" presId="urn:microsoft.com/office/officeart/2005/8/layout/chevron2"/>
    <dgm:cxn modelId="{E669F042-C2A3-4A0B-8994-BBF247C43849}" type="presParOf" srcId="{5484B01F-FE9E-484A-8794-95CD2FA06821}" destId="{A2497179-9F64-4BDA-BAEB-A1BD7496F6B8}" srcOrd="1" destOrd="0" presId="urn:microsoft.com/office/officeart/2005/8/layout/chevron2"/>
    <dgm:cxn modelId="{541C5C28-5621-4342-84EE-E3B3F663301A}" type="presParOf" srcId="{5484B01F-FE9E-484A-8794-95CD2FA06821}" destId="{64463597-708A-4067-AF31-ECF33D5D35CB}" srcOrd="2" destOrd="0" presId="urn:microsoft.com/office/officeart/2005/8/layout/chevron2"/>
    <dgm:cxn modelId="{66078C4F-CF6A-48FC-8332-579B48717655}" type="presParOf" srcId="{64463597-708A-4067-AF31-ECF33D5D35CB}" destId="{E835C5B6-06CA-4F80-9F33-CE2AD178036A}" srcOrd="0" destOrd="0" presId="urn:microsoft.com/office/officeart/2005/8/layout/chevron2"/>
    <dgm:cxn modelId="{05AADFEE-47EB-4827-8A23-28FD403348FD}" type="presParOf" srcId="{64463597-708A-4067-AF31-ECF33D5D35CB}" destId="{87CFD49C-1AC7-4860-9D34-4443A51D90D4}" srcOrd="1" destOrd="0" presId="urn:microsoft.com/office/officeart/2005/8/layout/chevron2"/>
    <dgm:cxn modelId="{4FB380E1-EAB7-4047-86AB-BB9B88B5E330}" type="presParOf" srcId="{5484B01F-FE9E-484A-8794-95CD2FA06821}" destId="{9A9D40BE-E78F-41E4-AD32-E55D9BDFB703}" srcOrd="3" destOrd="0" presId="urn:microsoft.com/office/officeart/2005/8/layout/chevron2"/>
    <dgm:cxn modelId="{FAFF8880-8F13-44C8-8ED9-46774E505F7A}" type="presParOf" srcId="{5484B01F-FE9E-484A-8794-95CD2FA06821}" destId="{F688E8FD-6AA3-4895-9AA3-7C9F66681EEC}" srcOrd="4" destOrd="0" presId="urn:microsoft.com/office/officeart/2005/8/layout/chevron2"/>
    <dgm:cxn modelId="{91EF54C5-90B7-4287-956D-4685FBD157C7}" type="presParOf" srcId="{F688E8FD-6AA3-4895-9AA3-7C9F66681EEC}" destId="{5501B82A-2917-49C3-9C2A-CDDBC6CA91A4}" srcOrd="0" destOrd="0" presId="urn:microsoft.com/office/officeart/2005/8/layout/chevron2"/>
    <dgm:cxn modelId="{7CBF9B57-2E43-4A76-9017-30D5F1DA066E}" type="presParOf" srcId="{F688E8FD-6AA3-4895-9AA3-7C9F66681EEC}" destId="{C57AE15A-EE53-4824-8EBC-979AC00C3DF0}"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43C3D6-142E-40B7-AE2F-FD3605F8BAA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16805219-7552-47A9-A059-0F2B48F1DE6C}">
      <dgm:prSet phldrT="[Text]"/>
      <dgm:spPr>
        <a:solidFill>
          <a:srgbClr val="0070C0"/>
        </a:solidFill>
        <a:ln>
          <a:solidFill>
            <a:srgbClr val="0070C0"/>
          </a:solidFill>
        </a:ln>
      </dgm:spPr>
      <dgm:t>
        <a:bodyPr/>
        <a:lstStyle/>
        <a:p>
          <a:r>
            <a:rPr lang="en-US" dirty="0"/>
            <a:t>45-75</a:t>
          </a:r>
        </a:p>
      </dgm:t>
    </dgm:pt>
    <dgm:pt modelId="{D9ADF399-6803-43C0-93AC-D490401EEEF5}" type="parTrans" cxnId="{32CEB2E4-4034-4356-A7FF-53F5951B1655}">
      <dgm:prSet/>
      <dgm:spPr/>
      <dgm:t>
        <a:bodyPr/>
        <a:lstStyle/>
        <a:p>
          <a:endParaRPr lang="en-US"/>
        </a:p>
      </dgm:t>
    </dgm:pt>
    <dgm:pt modelId="{123E6C02-A57C-4F03-8224-110021549FE4}" type="sibTrans" cxnId="{32CEB2E4-4034-4356-A7FF-53F5951B1655}">
      <dgm:prSet/>
      <dgm:spPr/>
      <dgm:t>
        <a:bodyPr/>
        <a:lstStyle/>
        <a:p>
          <a:endParaRPr lang="en-US"/>
        </a:p>
      </dgm:t>
    </dgm:pt>
    <dgm:pt modelId="{DA316FCB-B4A6-48D4-AED2-027CE8130C13}">
      <dgm:prSet phldrT="[Text]"/>
      <dgm:spPr>
        <a:ln>
          <a:solidFill>
            <a:srgbClr val="0070C0"/>
          </a:solidFill>
        </a:ln>
      </dgm:spPr>
      <dgm:t>
        <a:bodyPr/>
        <a:lstStyle/>
        <a:p>
          <a:r>
            <a:rPr lang="en-US" dirty="0">
              <a:latin typeface="+mn-lt"/>
              <a:ea typeface="Cambria" panose="02040503050406030204" pitchFamily="18" charset="0"/>
            </a:rPr>
            <a:t>routine screening recommended</a:t>
          </a:r>
          <a:endParaRPr lang="en-US" dirty="0">
            <a:latin typeface="+mn-lt"/>
          </a:endParaRPr>
        </a:p>
      </dgm:t>
    </dgm:pt>
    <dgm:pt modelId="{EF4D912A-3CEE-4BFC-A731-AAE33A78F954}" type="parTrans" cxnId="{276D5B73-8E99-417E-B656-13562D61CC4D}">
      <dgm:prSet/>
      <dgm:spPr/>
      <dgm:t>
        <a:bodyPr/>
        <a:lstStyle/>
        <a:p>
          <a:endParaRPr lang="en-US"/>
        </a:p>
      </dgm:t>
    </dgm:pt>
    <dgm:pt modelId="{35A8B3B0-2465-4054-ADD8-7744C97F6183}" type="sibTrans" cxnId="{276D5B73-8E99-417E-B656-13562D61CC4D}">
      <dgm:prSet/>
      <dgm:spPr/>
      <dgm:t>
        <a:bodyPr/>
        <a:lstStyle/>
        <a:p>
          <a:endParaRPr lang="en-US"/>
        </a:p>
      </dgm:t>
    </dgm:pt>
    <dgm:pt modelId="{926BA134-71C4-4503-9D5B-367B887EDD67}">
      <dgm:prSet phldrT="[Text]"/>
      <dgm:spPr>
        <a:solidFill>
          <a:srgbClr val="0070C0"/>
        </a:solidFill>
        <a:ln>
          <a:solidFill>
            <a:srgbClr val="0070C0"/>
          </a:solidFill>
        </a:ln>
      </dgm:spPr>
      <dgm:t>
        <a:bodyPr/>
        <a:lstStyle/>
        <a:p>
          <a:r>
            <a:rPr lang="en-US" dirty="0"/>
            <a:t>76-85</a:t>
          </a:r>
        </a:p>
      </dgm:t>
    </dgm:pt>
    <dgm:pt modelId="{6EFECD03-9DC7-4C3D-8765-10B642704AED}" type="parTrans" cxnId="{B7DA844D-132D-48DD-BB3D-0ADCB197D54C}">
      <dgm:prSet/>
      <dgm:spPr/>
      <dgm:t>
        <a:bodyPr/>
        <a:lstStyle/>
        <a:p>
          <a:endParaRPr lang="en-US"/>
        </a:p>
      </dgm:t>
    </dgm:pt>
    <dgm:pt modelId="{DCF529A4-E4C3-4F77-923E-C947E80E8F44}" type="sibTrans" cxnId="{B7DA844D-132D-48DD-BB3D-0ADCB197D54C}">
      <dgm:prSet/>
      <dgm:spPr/>
      <dgm:t>
        <a:bodyPr/>
        <a:lstStyle/>
        <a:p>
          <a:endParaRPr lang="en-US"/>
        </a:p>
      </dgm:t>
    </dgm:pt>
    <dgm:pt modelId="{8CB826D2-44D0-458D-92B7-C7547301EFEF}">
      <dgm:prSet phldrT="[Text]"/>
      <dgm:spPr>
        <a:ln>
          <a:solidFill>
            <a:srgbClr val="0070C0"/>
          </a:solidFill>
        </a:ln>
      </dgm:spPr>
      <dgm:t>
        <a:bodyPr/>
        <a:lstStyle/>
        <a:p>
          <a:r>
            <a:rPr lang="en-US" dirty="0">
              <a:latin typeface="+mn-lt"/>
              <a:ea typeface="Cambria" panose="02040503050406030204" pitchFamily="18" charset="0"/>
            </a:rPr>
            <a:t>individual decision after discussion with your health care provider</a:t>
          </a:r>
          <a:endParaRPr lang="en-US" dirty="0">
            <a:latin typeface="+mn-lt"/>
          </a:endParaRPr>
        </a:p>
      </dgm:t>
    </dgm:pt>
    <dgm:pt modelId="{33E74418-01D6-417D-84BE-F052692BA611}" type="parTrans" cxnId="{F9F79A07-312B-45A2-9F31-228761F840EF}">
      <dgm:prSet/>
      <dgm:spPr/>
      <dgm:t>
        <a:bodyPr/>
        <a:lstStyle/>
        <a:p>
          <a:endParaRPr lang="en-US"/>
        </a:p>
      </dgm:t>
    </dgm:pt>
    <dgm:pt modelId="{FE386F10-BA13-443B-8863-90BC5C350393}" type="sibTrans" cxnId="{F9F79A07-312B-45A2-9F31-228761F840EF}">
      <dgm:prSet/>
      <dgm:spPr/>
      <dgm:t>
        <a:bodyPr/>
        <a:lstStyle/>
        <a:p>
          <a:endParaRPr lang="en-US"/>
        </a:p>
      </dgm:t>
    </dgm:pt>
    <dgm:pt modelId="{8C4F57F6-37F4-444A-ADEC-AF8C10BA151D}" type="pres">
      <dgm:prSet presAssocID="{1443C3D6-142E-40B7-AE2F-FD3605F8BAAF}" presName="linearFlow" presStyleCnt="0">
        <dgm:presLayoutVars>
          <dgm:dir/>
          <dgm:animLvl val="lvl"/>
          <dgm:resizeHandles val="exact"/>
        </dgm:presLayoutVars>
      </dgm:prSet>
      <dgm:spPr/>
    </dgm:pt>
    <dgm:pt modelId="{C831A44A-325A-4BDF-8270-71260EC0B669}" type="pres">
      <dgm:prSet presAssocID="{16805219-7552-47A9-A059-0F2B48F1DE6C}" presName="composite" presStyleCnt="0"/>
      <dgm:spPr/>
    </dgm:pt>
    <dgm:pt modelId="{5649C127-E126-4CD0-9AC7-3699172027D1}" type="pres">
      <dgm:prSet presAssocID="{16805219-7552-47A9-A059-0F2B48F1DE6C}" presName="parentText" presStyleLbl="alignNode1" presStyleIdx="0" presStyleCnt="2">
        <dgm:presLayoutVars>
          <dgm:chMax val="1"/>
          <dgm:bulletEnabled val="1"/>
        </dgm:presLayoutVars>
      </dgm:prSet>
      <dgm:spPr/>
    </dgm:pt>
    <dgm:pt modelId="{3D1E9EB9-7D67-400E-8F91-7C3D684F6EE7}" type="pres">
      <dgm:prSet presAssocID="{16805219-7552-47A9-A059-0F2B48F1DE6C}" presName="descendantText" presStyleLbl="alignAcc1" presStyleIdx="0" presStyleCnt="2" custScaleY="108110" custLinFactNeighborX="0" custLinFactNeighborY="7264">
        <dgm:presLayoutVars>
          <dgm:bulletEnabled val="1"/>
        </dgm:presLayoutVars>
      </dgm:prSet>
      <dgm:spPr/>
    </dgm:pt>
    <dgm:pt modelId="{2556B8C5-79B8-4D63-A2F7-B5CC96F9AA39}" type="pres">
      <dgm:prSet presAssocID="{123E6C02-A57C-4F03-8224-110021549FE4}" presName="sp" presStyleCnt="0"/>
      <dgm:spPr/>
    </dgm:pt>
    <dgm:pt modelId="{C53FC9B0-4BD6-4B1C-BA37-3DCD9B064E94}" type="pres">
      <dgm:prSet presAssocID="{926BA134-71C4-4503-9D5B-367B887EDD67}" presName="composite" presStyleCnt="0"/>
      <dgm:spPr/>
    </dgm:pt>
    <dgm:pt modelId="{396AE73C-8460-424E-A2C5-72D169B2B282}" type="pres">
      <dgm:prSet presAssocID="{926BA134-71C4-4503-9D5B-367B887EDD67}" presName="parentText" presStyleLbl="alignNode1" presStyleIdx="1" presStyleCnt="2">
        <dgm:presLayoutVars>
          <dgm:chMax val="1"/>
          <dgm:bulletEnabled val="1"/>
        </dgm:presLayoutVars>
      </dgm:prSet>
      <dgm:spPr/>
    </dgm:pt>
    <dgm:pt modelId="{F2D2E108-E716-49DD-B6EC-4CDFDC429BF0}" type="pres">
      <dgm:prSet presAssocID="{926BA134-71C4-4503-9D5B-367B887EDD67}" presName="descendantText" presStyleLbl="alignAcc1" presStyleIdx="1" presStyleCnt="2" custScaleY="114924">
        <dgm:presLayoutVars>
          <dgm:bulletEnabled val="1"/>
        </dgm:presLayoutVars>
      </dgm:prSet>
      <dgm:spPr/>
    </dgm:pt>
  </dgm:ptLst>
  <dgm:cxnLst>
    <dgm:cxn modelId="{F9F79A07-312B-45A2-9F31-228761F840EF}" srcId="{926BA134-71C4-4503-9D5B-367B887EDD67}" destId="{8CB826D2-44D0-458D-92B7-C7547301EFEF}" srcOrd="0" destOrd="0" parTransId="{33E74418-01D6-417D-84BE-F052692BA611}" sibTransId="{FE386F10-BA13-443B-8863-90BC5C350393}"/>
    <dgm:cxn modelId="{76383D20-6D6D-4E73-A248-2D34CD818D4A}" type="presOf" srcId="{926BA134-71C4-4503-9D5B-367B887EDD67}" destId="{396AE73C-8460-424E-A2C5-72D169B2B282}" srcOrd="0" destOrd="0" presId="urn:microsoft.com/office/officeart/2005/8/layout/chevron2"/>
    <dgm:cxn modelId="{85E6274A-5854-484A-98B2-2676FBAB22B3}" type="presOf" srcId="{8CB826D2-44D0-458D-92B7-C7547301EFEF}" destId="{F2D2E108-E716-49DD-B6EC-4CDFDC429BF0}" srcOrd="0" destOrd="0" presId="urn:microsoft.com/office/officeart/2005/8/layout/chevron2"/>
    <dgm:cxn modelId="{B7DA844D-132D-48DD-BB3D-0ADCB197D54C}" srcId="{1443C3D6-142E-40B7-AE2F-FD3605F8BAAF}" destId="{926BA134-71C4-4503-9D5B-367B887EDD67}" srcOrd="1" destOrd="0" parTransId="{6EFECD03-9DC7-4C3D-8765-10B642704AED}" sibTransId="{DCF529A4-E4C3-4F77-923E-C947E80E8F44}"/>
    <dgm:cxn modelId="{8FF4A050-4854-4573-8D99-CA730F09CCE3}" type="presOf" srcId="{16805219-7552-47A9-A059-0F2B48F1DE6C}" destId="{5649C127-E126-4CD0-9AC7-3699172027D1}" srcOrd="0" destOrd="0" presId="urn:microsoft.com/office/officeart/2005/8/layout/chevron2"/>
    <dgm:cxn modelId="{276D5B73-8E99-417E-B656-13562D61CC4D}" srcId="{16805219-7552-47A9-A059-0F2B48F1DE6C}" destId="{DA316FCB-B4A6-48D4-AED2-027CE8130C13}" srcOrd="0" destOrd="0" parTransId="{EF4D912A-3CEE-4BFC-A731-AAE33A78F954}" sibTransId="{35A8B3B0-2465-4054-ADD8-7744C97F6183}"/>
    <dgm:cxn modelId="{B751F782-5739-4E1D-BB0F-154F70230FAF}" type="presOf" srcId="{DA316FCB-B4A6-48D4-AED2-027CE8130C13}" destId="{3D1E9EB9-7D67-400E-8F91-7C3D684F6EE7}" srcOrd="0" destOrd="0" presId="urn:microsoft.com/office/officeart/2005/8/layout/chevron2"/>
    <dgm:cxn modelId="{313B6ABF-6C39-410E-82E5-9FC6D708D7D0}" type="presOf" srcId="{1443C3D6-142E-40B7-AE2F-FD3605F8BAAF}" destId="{8C4F57F6-37F4-444A-ADEC-AF8C10BA151D}" srcOrd="0" destOrd="0" presId="urn:microsoft.com/office/officeart/2005/8/layout/chevron2"/>
    <dgm:cxn modelId="{32CEB2E4-4034-4356-A7FF-53F5951B1655}" srcId="{1443C3D6-142E-40B7-AE2F-FD3605F8BAAF}" destId="{16805219-7552-47A9-A059-0F2B48F1DE6C}" srcOrd="0" destOrd="0" parTransId="{D9ADF399-6803-43C0-93AC-D490401EEEF5}" sibTransId="{123E6C02-A57C-4F03-8224-110021549FE4}"/>
    <dgm:cxn modelId="{6D73DB28-416A-4265-B90E-84CC3FDB93DD}" type="presParOf" srcId="{8C4F57F6-37F4-444A-ADEC-AF8C10BA151D}" destId="{C831A44A-325A-4BDF-8270-71260EC0B669}" srcOrd="0" destOrd="0" presId="urn:microsoft.com/office/officeart/2005/8/layout/chevron2"/>
    <dgm:cxn modelId="{2226A675-D076-4C78-A622-F0FF0670EECD}" type="presParOf" srcId="{C831A44A-325A-4BDF-8270-71260EC0B669}" destId="{5649C127-E126-4CD0-9AC7-3699172027D1}" srcOrd="0" destOrd="0" presId="urn:microsoft.com/office/officeart/2005/8/layout/chevron2"/>
    <dgm:cxn modelId="{DB018E2F-524C-4BF5-80E7-3E434A73FEF9}" type="presParOf" srcId="{C831A44A-325A-4BDF-8270-71260EC0B669}" destId="{3D1E9EB9-7D67-400E-8F91-7C3D684F6EE7}" srcOrd="1" destOrd="0" presId="urn:microsoft.com/office/officeart/2005/8/layout/chevron2"/>
    <dgm:cxn modelId="{B7BD3E64-2C52-47F0-81CB-18A34B9CF87F}" type="presParOf" srcId="{8C4F57F6-37F4-444A-ADEC-AF8C10BA151D}" destId="{2556B8C5-79B8-4D63-A2F7-B5CC96F9AA39}" srcOrd="1" destOrd="0" presId="urn:microsoft.com/office/officeart/2005/8/layout/chevron2"/>
    <dgm:cxn modelId="{93AD14E8-CCE4-420F-8320-635AA1F83885}" type="presParOf" srcId="{8C4F57F6-37F4-444A-ADEC-AF8C10BA151D}" destId="{C53FC9B0-4BD6-4B1C-BA37-3DCD9B064E94}" srcOrd="2" destOrd="0" presId="urn:microsoft.com/office/officeart/2005/8/layout/chevron2"/>
    <dgm:cxn modelId="{9D75F446-BFD3-4985-951B-75E8F2C102A0}" type="presParOf" srcId="{C53FC9B0-4BD6-4B1C-BA37-3DCD9B064E94}" destId="{396AE73C-8460-424E-A2C5-72D169B2B282}" srcOrd="0" destOrd="0" presId="urn:microsoft.com/office/officeart/2005/8/layout/chevron2"/>
    <dgm:cxn modelId="{E918BACE-7343-4EBF-8EB5-6DA2170765CB}" type="presParOf" srcId="{C53FC9B0-4BD6-4B1C-BA37-3DCD9B064E94}" destId="{F2D2E108-E716-49DD-B6EC-4CDFDC429BF0}"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66E06F-A745-47D1-9F04-67C2A936418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2658E73-72F8-4D43-8D1E-F42FFBB5F49A}">
      <dgm:prSet phldrT="[Text]" custT="1"/>
      <dgm:spPr>
        <a:solidFill>
          <a:srgbClr val="0070C0"/>
        </a:solidFill>
        <a:ln>
          <a:solidFill>
            <a:srgbClr val="0070C0"/>
          </a:solidFill>
        </a:ln>
      </dgm:spPr>
      <dgm:t>
        <a:bodyPr/>
        <a:lstStyle/>
        <a:p>
          <a:r>
            <a:rPr lang="en-US" sz="2400" dirty="0"/>
            <a:t>Stool based test</a:t>
          </a:r>
        </a:p>
      </dgm:t>
    </dgm:pt>
    <dgm:pt modelId="{FCDA3223-BF6D-4EC4-8762-9A984325514D}" type="parTrans" cxnId="{95C2C9DD-1606-4C91-947D-8A5ACB590655}">
      <dgm:prSet/>
      <dgm:spPr/>
      <dgm:t>
        <a:bodyPr/>
        <a:lstStyle/>
        <a:p>
          <a:endParaRPr lang="en-US"/>
        </a:p>
      </dgm:t>
    </dgm:pt>
    <dgm:pt modelId="{8B8691F6-ABF1-4DC8-AC00-A87F997391EA}" type="sibTrans" cxnId="{95C2C9DD-1606-4C91-947D-8A5ACB590655}">
      <dgm:prSet/>
      <dgm:spPr/>
      <dgm:t>
        <a:bodyPr/>
        <a:lstStyle/>
        <a:p>
          <a:endParaRPr lang="en-US"/>
        </a:p>
      </dgm:t>
    </dgm:pt>
    <dgm:pt modelId="{86A1AD7E-0F83-47D3-B967-0BACDB0F2DAF}">
      <dgm:prSet phldrT="[Text]" custT="1"/>
      <dgm:spPr>
        <a:solidFill>
          <a:schemeClr val="tx1"/>
        </a:solidFill>
        <a:ln>
          <a:solidFill>
            <a:srgbClr val="0070C0">
              <a:alpha val="90000"/>
            </a:srgbClr>
          </a:solidFill>
        </a:ln>
      </dgm:spPr>
      <dgm:t>
        <a:bodyPr/>
        <a:lstStyle/>
        <a:p>
          <a:r>
            <a:rPr lang="en-US" sz="1400" dirty="0"/>
            <a:t>FOBT or FIT</a:t>
          </a:r>
          <a:r>
            <a:rPr lang="en-US" sz="1400" b="1" dirty="0"/>
            <a:t> YEARLY </a:t>
          </a:r>
          <a:r>
            <a:rPr lang="en-US" sz="1400" dirty="0">
              <a:sym typeface="Wingdings" panose="05000000000000000000" pitchFamily="2" charset="2"/>
            </a:rPr>
            <a:t> detect occult blood in your stool</a:t>
          </a:r>
          <a:endParaRPr lang="en-US" sz="1400" dirty="0"/>
        </a:p>
      </dgm:t>
    </dgm:pt>
    <dgm:pt modelId="{A9423FB4-22BD-4EC5-B139-B647437E62A7}" type="parTrans" cxnId="{9C6E3EB1-EFF0-4FEC-B9CA-9AF410ADEE84}">
      <dgm:prSet/>
      <dgm:spPr/>
      <dgm:t>
        <a:bodyPr/>
        <a:lstStyle/>
        <a:p>
          <a:endParaRPr lang="en-US"/>
        </a:p>
      </dgm:t>
    </dgm:pt>
    <dgm:pt modelId="{EAEDC0AB-7128-4524-B73C-A9A3606424E9}" type="sibTrans" cxnId="{9C6E3EB1-EFF0-4FEC-B9CA-9AF410ADEE84}">
      <dgm:prSet/>
      <dgm:spPr/>
      <dgm:t>
        <a:bodyPr/>
        <a:lstStyle/>
        <a:p>
          <a:endParaRPr lang="en-US"/>
        </a:p>
      </dgm:t>
    </dgm:pt>
    <dgm:pt modelId="{FEAAF478-8A72-46D3-8129-77E6424C94A0}">
      <dgm:prSet phldrT="[Text]" custT="1"/>
      <dgm:spPr>
        <a:solidFill>
          <a:schemeClr val="tx1"/>
        </a:solidFill>
        <a:ln>
          <a:solidFill>
            <a:srgbClr val="0070C0">
              <a:alpha val="90000"/>
            </a:srgbClr>
          </a:solidFill>
        </a:ln>
      </dgm:spPr>
      <dgm:t>
        <a:bodyPr/>
        <a:lstStyle/>
        <a:p>
          <a:r>
            <a:rPr lang="en-US" sz="1400" dirty="0"/>
            <a:t>Stool DNA test: </a:t>
          </a:r>
          <a:r>
            <a:rPr lang="en-US" sz="1400" b="1" dirty="0" err="1"/>
            <a:t>ColoGuard</a:t>
          </a:r>
          <a:r>
            <a:rPr lang="en-US" sz="1400" b="1" dirty="0"/>
            <a:t> every 3 years</a:t>
          </a:r>
        </a:p>
      </dgm:t>
    </dgm:pt>
    <dgm:pt modelId="{F10B6753-58A8-4410-A754-8BFA67B1F47E}" type="parTrans" cxnId="{0C0600FD-40C1-42EC-90FE-EA4DF06FB99B}">
      <dgm:prSet/>
      <dgm:spPr/>
      <dgm:t>
        <a:bodyPr/>
        <a:lstStyle/>
        <a:p>
          <a:endParaRPr lang="en-US"/>
        </a:p>
      </dgm:t>
    </dgm:pt>
    <dgm:pt modelId="{7D3BB3ED-9217-42F4-90F0-CC2D683B54F0}" type="sibTrans" cxnId="{0C0600FD-40C1-42EC-90FE-EA4DF06FB99B}">
      <dgm:prSet/>
      <dgm:spPr/>
      <dgm:t>
        <a:bodyPr/>
        <a:lstStyle/>
        <a:p>
          <a:endParaRPr lang="en-US"/>
        </a:p>
      </dgm:t>
    </dgm:pt>
    <dgm:pt modelId="{D4641624-98D4-41B7-887A-9AFE2F292E74}">
      <dgm:prSet phldrT="[Text]" custT="1"/>
      <dgm:spPr>
        <a:solidFill>
          <a:srgbClr val="0070C0"/>
        </a:solidFill>
        <a:ln>
          <a:solidFill>
            <a:srgbClr val="0070C0"/>
          </a:solidFill>
        </a:ln>
      </dgm:spPr>
      <dgm:t>
        <a:bodyPr/>
        <a:lstStyle/>
        <a:p>
          <a:r>
            <a:rPr lang="en-US" sz="2000" dirty="0"/>
            <a:t>Direct visualization test</a:t>
          </a:r>
        </a:p>
      </dgm:t>
    </dgm:pt>
    <dgm:pt modelId="{76FC3589-4524-4116-B18F-5F77FEF91D71}" type="parTrans" cxnId="{E311BA82-310E-42C1-9D31-57F13D4BEF28}">
      <dgm:prSet/>
      <dgm:spPr/>
      <dgm:t>
        <a:bodyPr/>
        <a:lstStyle/>
        <a:p>
          <a:endParaRPr lang="en-US"/>
        </a:p>
      </dgm:t>
    </dgm:pt>
    <dgm:pt modelId="{D6FF4383-0348-4BEC-B6A4-AC4051DCADA6}" type="sibTrans" cxnId="{E311BA82-310E-42C1-9D31-57F13D4BEF28}">
      <dgm:prSet/>
      <dgm:spPr/>
      <dgm:t>
        <a:bodyPr/>
        <a:lstStyle/>
        <a:p>
          <a:endParaRPr lang="en-US"/>
        </a:p>
      </dgm:t>
    </dgm:pt>
    <dgm:pt modelId="{1F48CC54-F911-430D-92B7-0519C8A74DB1}">
      <dgm:prSet phldrT="[Text]"/>
      <dgm:spPr>
        <a:solidFill>
          <a:schemeClr val="tx1">
            <a:alpha val="90000"/>
          </a:schemeClr>
        </a:solidFill>
        <a:ln>
          <a:solidFill>
            <a:srgbClr val="0070C0">
              <a:alpha val="90000"/>
            </a:srgbClr>
          </a:solidFill>
        </a:ln>
      </dgm:spPr>
      <dgm:t>
        <a:bodyPr/>
        <a:lstStyle/>
        <a:p>
          <a:r>
            <a:rPr lang="en-US" b="1" dirty="0"/>
            <a:t>Colonoscopy</a:t>
          </a:r>
          <a:r>
            <a:rPr lang="en-US" dirty="0"/>
            <a:t>: every 5-10 years</a:t>
          </a:r>
        </a:p>
      </dgm:t>
    </dgm:pt>
    <dgm:pt modelId="{DC761951-1F75-49A6-A799-4D67720D88D1}" type="parTrans" cxnId="{1E21B46F-7C42-4781-BB8C-801BAB087ED8}">
      <dgm:prSet/>
      <dgm:spPr/>
      <dgm:t>
        <a:bodyPr/>
        <a:lstStyle/>
        <a:p>
          <a:endParaRPr lang="en-US"/>
        </a:p>
      </dgm:t>
    </dgm:pt>
    <dgm:pt modelId="{621C028B-2C47-495E-A62A-826789609FCF}" type="sibTrans" cxnId="{1E21B46F-7C42-4781-BB8C-801BAB087ED8}">
      <dgm:prSet/>
      <dgm:spPr/>
      <dgm:t>
        <a:bodyPr/>
        <a:lstStyle/>
        <a:p>
          <a:endParaRPr lang="en-US"/>
        </a:p>
      </dgm:t>
    </dgm:pt>
    <dgm:pt modelId="{AD8A7A5D-ABE8-44F7-88EC-F77B1005E372}">
      <dgm:prSet phldrT="[Text]"/>
      <dgm:spPr>
        <a:solidFill>
          <a:schemeClr val="tx1">
            <a:alpha val="90000"/>
          </a:schemeClr>
        </a:solidFill>
        <a:ln>
          <a:solidFill>
            <a:srgbClr val="0070C0">
              <a:alpha val="90000"/>
            </a:srgbClr>
          </a:solidFill>
        </a:ln>
      </dgm:spPr>
      <dgm:t>
        <a:bodyPr/>
        <a:lstStyle/>
        <a:p>
          <a:r>
            <a:rPr lang="en-US" b="1" dirty="0"/>
            <a:t>Virtual Colonoscopy</a:t>
          </a:r>
          <a:r>
            <a:rPr lang="en-US" dirty="0"/>
            <a:t>: every 5 years</a:t>
          </a:r>
        </a:p>
      </dgm:t>
    </dgm:pt>
    <dgm:pt modelId="{A4C389DC-02DA-47EE-AB4E-0C9D5E251138}" type="parTrans" cxnId="{8281CCF6-6EFB-4820-B3E0-CAE6F3B1EDC9}">
      <dgm:prSet/>
      <dgm:spPr/>
      <dgm:t>
        <a:bodyPr/>
        <a:lstStyle/>
        <a:p>
          <a:endParaRPr lang="en-US"/>
        </a:p>
      </dgm:t>
    </dgm:pt>
    <dgm:pt modelId="{8EC773F6-5213-44B5-A5E6-5FBB44EDF02F}" type="sibTrans" cxnId="{8281CCF6-6EFB-4820-B3E0-CAE6F3B1EDC9}">
      <dgm:prSet/>
      <dgm:spPr/>
      <dgm:t>
        <a:bodyPr/>
        <a:lstStyle/>
        <a:p>
          <a:endParaRPr lang="en-US"/>
        </a:p>
      </dgm:t>
    </dgm:pt>
    <dgm:pt modelId="{2E4A256B-B511-4850-A9A1-7BA5D4D6F48B}">
      <dgm:prSet phldrT="[Text]"/>
      <dgm:spPr>
        <a:solidFill>
          <a:schemeClr val="tx1">
            <a:alpha val="90000"/>
          </a:schemeClr>
        </a:solidFill>
        <a:ln>
          <a:solidFill>
            <a:srgbClr val="0070C0">
              <a:alpha val="90000"/>
            </a:srgbClr>
          </a:solidFill>
        </a:ln>
      </dgm:spPr>
      <dgm:t>
        <a:bodyPr/>
        <a:lstStyle/>
        <a:p>
          <a:r>
            <a:rPr lang="en-US" b="1" dirty="0"/>
            <a:t>Flexible Sigmoidoscopy: </a:t>
          </a:r>
          <a:r>
            <a:rPr lang="en-US" dirty="0"/>
            <a:t>every 5 years</a:t>
          </a:r>
        </a:p>
      </dgm:t>
    </dgm:pt>
    <dgm:pt modelId="{819D6B81-588B-4F47-AF8B-B66846BB3E1E}" type="parTrans" cxnId="{5FB68BC8-7878-4B64-9CBA-9677BB6A07BC}">
      <dgm:prSet/>
      <dgm:spPr/>
      <dgm:t>
        <a:bodyPr/>
        <a:lstStyle/>
        <a:p>
          <a:endParaRPr lang="en-US"/>
        </a:p>
      </dgm:t>
    </dgm:pt>
    <dgm:pt modelId="{21A438D3-6629-4377-B8F3-7CDC49CE79BA}" type="sibTrans" cxnId="{5FB68BC8-7878-4B64-9CBA-9677BB6A07BC}">
      <dgm:prSet/>
      <dgm:spPr/>
      <dgm:t>
        <a:bodyPr/>
        <a:lstStyle/>
        <a:p>
          <a:endParaRPr lang="en-US"/>
        </a:p>
      </dgm:t>
    </dgm:pt>
    <dgm:pt modelId="{FA4BC528-D3F0-4790-A289-C67BA10F5E78}" type="pres">
      <dgm:prSet presAssocID="{7F66E06F-A745-47D1-9F04-67C2A9364187}" presName="Name0" presStyleCnt="0">
        <dgm:presLayoutVars>
          <dgm:dir/>
          <dgm:animLvl val="lvl"/>
          <dgm:resizeHandles val="exact"/>
        </dgm:presLayoutVars>
      </dgm:prSet>
      <dgm:spPr/>
    </dgm:pt>
    <dgm:pt modelId="{A29EC5BB-65F7-4322-BA76-AFEC98E2DB90}" type="pres">
      <dgm:prSet presAssocID="{52658E73-72F8-4D43-8D1E-F42FFBB5F49A}" presName="linNode" presStyleCnt="0"/>
      <dgm:spPr/>
    </dgm:pt>
    <dgm:pt modelId="{7F278E0A-1B83-4F93-BB17-A851B2EA39C2}" type="pres">
      <dgm:prSet presAssocID="{52658E73-72F8-4D43-8D1E-F42FFBB5F49A}" presName="parentText" presStyleLbl="node1" presStyleIdx="0" presStyleCnt="2" custScaleX="96543" custScaleY="77494">
        <dgm:presLayoutVars>
          <dgm:chMax val="1"/>
          <dgm:bulletEnabled val="1"/>
        </dgm:presLayoutVars>
      </dgm:prSet>
      <dgm:spPr/>
    </dgm:pt>
    <dgm:pt modelId="{14DC8E26-7E92-48FD-ACB2-20C46C79250F}" type="pres">
      <dgm:prSet presAssocID="{52658E73-72F8-4D43-8D1E-F42FFBB5F49A}" presName="descendantText" presStyleLbl="alignAccFollowNode1" presStyleIdx="0" presStyleCnt="2" custScaleY="101520">
        <dgm:presLayoutVars>
          <dgm:bulletEnabled val="1"/>
        </dgm:presLayoutVars>
      </dgm:prSet>
      <dgm:spPr/>
    </dgm:pt>
    <dgm:pt modelId="{FF9E7F30-9866-410E-9798-74320E90BE25}" type="pres">
      <dgm:prSet presAssocID="{8B8691F6-ABF1-4DC8-AC00-A87F997391EA}" presName="sp" presStyleCnt="0"/>
      <dgm:spPr/>
    </dgm:pt>
    <dgm:pt modelId="{78A0AE77-1202-44C6-B03E-7C5D1B40799B}" type="pres">
      <dgm:prSet presAssocID="{D4641624-98D4-41B7-887A-9AFE2F292E74}" presName="linNode" presStyleCnt="0"/>
      <dgm:spPr/>
    </dgm:pt>
    <dgm:pt modelId="{4EF6C549-508D-4BF5-A9CF-C141B7A3C50D}" type="pres">
      <dgm:prSet presAssocID="{D4641624-98D4-41B7-887A-9AFE2F292E74}" presName="parentText" presStyleLbl="node1" presStyleIdx="1" presStyleCnt="2" custScaleX="102272" custScaleY="82837">
        <dgm:presLayoutVars>
          <dgm:chMax val="1"/>
          <dgm:bulletEnabled val="1"/>
        </dgm:presLayoutVars>
      </dgm:prSet>
      <dgm:spPr/>
    </dgm:pt>
    <dgm:pt modelId="{D27D16F8-31A7-429D-9756-08F51970339D}" type="pres">
      <dgm:prSet presAssocID="{D4641624-98D4-41B7-887A-9AFE2F292E74}" presName="descendantText" presStyleLbl="alignAccFollowNode1" presStyleIdx="1" presStyleCnt="2" custScaleX="105170">
        <dgm:presLayoutVars>
          <dgm:bulletEnabled val="1"/>
        </dgm:presLayoutVars>
      </dgm:prSet>
      <dgm:spPr/>
    </dgm:pt>
  </dgm:ptLst>
  <dgm:cxnLst>
    <dgm:cxn modelId="{C0567E30-7059-426D-88AF-A4B685D43B88}" type="presOf" srcId="{2E4A256B-B511-4850-A9A1-7BA5D4D6F48B}" destId="{D27D16F8-31A7-429D-9756-08F51970339D}" srcOrd="0" destOrd="2" presId="urn:microsoft.com/office/officeart/2005/8/layout/vList5"/>
    <dgm:cxn modelId="{FC30C141-5C4F-44E5-998D-AAC73DA37311}" type="presOf" srcId="{7F66E06F-A745-47D1-9F04-67C2A9364187}" destId="{FA4BC528-D3F0-4790-A289-C67BA10F5E78}" srcOrd="0" destOrd="0" presId="urn:microsoft.com/office/officeart/2005/8/layout/vList5"/>
    <dgm:cxn modelId="{1E21B46F-7C42-4781-BB8C-801BAB087ED8}" srcId="{D4641624-98D4-41B7-887A-9AFE2F292E74}" destId="{1F48CC54-F911-430D-92B7-0519C8A74DB1}" srcOrd="0" destOrd="0" parTransId="{DC761951-1F75-49A6-A799-4D67720D88D1}" sibTransId="{621C028B-2C47-495E-A62A-826789609FCF}"/>
    <dgm:cxn modelId="{E7DD7A7D-B162-424A-A675-C004184EA28F}" type="presOf" srcId="{D4641624-98D4-41B7-887A-9AFE2F292E74}" destId="{4EF6C549-508D-4BF5-A9CF-C141B7A3C50D}" srcOrd="0" destOrd="0" presId="urn:microsoft.com/office/officeart/2005/8/layout/vList5"/>
    <dgm:cxn modelId="{E311BA82-310E-42C1-9D31-57F13D4BEF28}" srcId="{7F66E06F-A745-47D1-9F04-67C2A9364187}" destId="{D4641624-98D4-41B7-887A-9AFE2F292E74}" srcOrd="1" destOrd="0" parTransId="{76FC3589-4524-4116-B18F-5F77FEF91D71}" sibTransId="{D6FF4383-0348-4BEC-B6A4-AC4051DCADA6}"/>
    <dgm:cxn modelId="{9C6E3EB1-EFF0-4FEC-B9CA-9AF410ADEE84}" srcId="{52658E73-72F8-4D43-8D1E-F42FFBB5F49A}" destId="{86A1AD7E-0F83-47D3-B967-0BACDB0F2DAF}" srcOrd="0" destOrd="0" parTransId="{A9423FB4-22BD-4EC5-B139-B647437E62A7}" sibTransId="{EAEDC0AB-7128-4524-B73C-A9A3606424E9}"/>
    <dgm:cxn modelId="{DD9063B5-0497-4997-A8A2-B47E266A5507}" type="presOf" srcId="{86A1AD7E-0F83-47D3-B967-0BACDB0F2DAF}" destId="{14DC8E26-7E92-48FD-ACB2-20C46C79250F}" srcOrd="0" destOrd="0" presId="urn:microsoft.com/office/officeart/2005/8/layout/vList5"/>
    <dgm:cxn modelId="{A55EF2BB-C1D9-47D8-9371-BE20393CBA94}" type="presOf" srcId="{FEAAF478-8A72-46D3-8129-77E6424C94A0}" destId="{14DC8E26-7E92-48FD-ACB2-20C46C79250F}" srcOrd="0" destOrd="1" presId="urn:microsoft.com/office/officeart/2005/8/layout/vList5"/>
    <dgm:cxn modelId="{382FEFC5-8AB3-4E70-B7AF-A925297EEDA3}" type="presOf" srcId="{52658E73-72F8-4D43-8D1E-F42FFBB5F49A}" destId="{7F278E0A-1B83-4F93-BB17-A851B2EA39C2}" srcOrd="0" destOrd="0" presId="urn:microsoft.com/office/officeart/2005/8/layout/vList5"/>
    <dgm:cxn modelId="{5FB68BC8-7878-4B64-9CBA-9677BB6A07BC}" srcId="{D4641624-98D4-41B7-887A-9AFE2F292E74}" destId="{2E4A256B-B511-4850-A9A1-7BA5D4D6F48B}" srcOrd="2" destOrd="0" parTransId="{819D6B81-588B-4F47-AF8B-B66846BB3E1E}" sibTransId="{21A438D3-6629-4377-B8F3-7CDC49CE79BA}"/>
    <dgm:cxn modelId="{767F21D8-1FD5-4941-B851-B5A98A475BC3}" type="presOf" srcId="{AD8A7A5D-ABE8-44F7-88EC-F77B1005E372}" destId="{D27D16F8-31A7-429D-9756-08F51970339D}" srcOrd="0" destOrd="1" presId="urn:microsoft.com/office/officeart/2005/8/layout/vList5"/>
    <dgm:cxn modelId="{95C2C9DD-1606-4C91-947D-8A5ACB590655}" srcId="{7F66E06F-A745-47D1-9F04-67C2A9364187}" destId="{52658E73-72F8-4D43-8D1E-F42FFBB5F49A}" srcOrd="0" destOrd="0" parTransId="{FCDA3223-BF6D-4EC4-8762-9A984325514D}" sibTransId="{8B8691F6-ABF1-4DC8-AC00-A87F997391EA}"/>
    <dgm:cxn modelId="{5687D8DF-06D9-43DE-BF59-B48746FC3524}" type="presOf" srcId="{1F48CC54-F911-430D-92B7-0519C8A74DB1}" destId="{D27D16F8-31A7-429D-9756-08F51970339D}" srcOrd="0" destOrd="0" presId="urn:microsoft.com/office/officeart/2005/8/layout/vList5"/>
    <dgm:cxn modelId="{8281CCF6-6EFB-4820-B3E0-CAE6F3B1EDC9}" srcId="{D4641624-98D4-41B7-887A-9AFE2F292E74}" destId="{AD8A7A5D-ABE8-44F7-88EC-F77B1005E372}" srcOrd="1" destOrd="0" parTransId="{A4C389DC-02DA-47EE-AB4E-0C9D5E251138}" sibTransId="{8EC773F6-5213-44B5-A5E6-5FBB44EDF02F}"/>
    <dgm:cxn modelId="{0C0600FD-40C1-42EC-90FE-EA4DF06FB99B}" srcId="{52658E73-72F8-4D43-8D1E-F42FFBB5F49A}" destId="{FEAAF478-8A72-46D3-8129-77E6424C94A0}" srcOrd="1" destOrd="0" parTransId="{F10B6753-58A8-4410-A754-8BFA67B1F47E}" sibTransId="{7D3BB3ED-9217-42F4-90F0-CC2D683B54F0}"/>
    <dgm:cxn modelId="{47360A9B-5FAE-4134-9890-F8163BA86D4D}" type="presParOf" srcId="{FA4BC528-D3F0-4790-A289-C67BA10F5E78}" destId="{A29EC5BB-65F7-4322-BA76-AFEC98E2DB90}" srcOrd="0" destOrd="0" presId="urn:microsoft.com/office/officeart/2005/8/layout/vList5"/>
    <dgm:cxn modelId="{AD8C8C4B-6B7D-438F-A4F6-A26620852B81}" type="presParOf" srcId="{A29EC5BB-65F7-4322-BA76-AFEC98E2DB90}" destId="{7F278E0A-1B83-4F93-BB17-A851B2EA39C2}" srcOrd="0" destOrd="0" presId="urn:microsoft.com/office/officeart/2005/8/layout/vList5"/>
    <dgm:cxn modelId="{0BAC9867-A85A-49F6-A4B0-3D945A961155}" type="presParOf" srcId="{A29EC5BB-65F7-4322-BA76-AFEC98E2DB90}" destId="{14DC8E26-7E92-48FD-ACB2-20C46C79250F}" srcOrd="1" destOrd="0" presId="urn:microsoft.com/office/officeart/2005/8/layout/vList5"/>
    <dgm:cxn modelId="{F1019A6B-19D4-48D0-B0CC-BD335CF53ADF}" type="presParOf" srcId="{FA4BC528-D3F0-4790-A289-C67BA10F5E78}" destId="{FF9E7F30-9866-410E-9798-74320E90BE25}" srcOrd="1" destOrd="0" presId="urn:microsoft.com/office/officeart/2005/8/layout/vList5"/>
    <dgm:cxn modelId="{DD7D9AD4-0606-459E-B9E6-4617085BF706}" type="presParOf" srcId="{FA4BC528-D3F0-4790-A289-C67BA10F5E78}" destId="{78A0AE77-1202-44C6-B03E-7C5D1B40799B}" srcOrd="2" destOrd="0" presId="urn:microsoft.com/office/officeart/2005/8/layout/vList5"/>
    <dgm:cxn modelId="{E58A0967-76C6-4532-9275-F9790C484544}" type="presParOf" srcId="{78A0AE77-1202-44C6-B03E-7C5D1B40799B}" destId="{4EF6C549-508D-4BF5-A9CF-C141B7A3C50D}" srcOrd="0" destOrd="0" presId="urn:microsoft.com/office/officeart/2005/8/layout/vList5"/>
    <dgm:cxn modelId="{D172878D-1BBD-4E0E-88DA-E30B69E9B2AC}" type="presParOf" srcId="{78A0AE77-1202-44C6-B03E-7C5D1B40799B}" destId="{D27D16F8-31A7-429D-9756-08F51970339D}"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EC2161-16E6-4F7E-A3BC-718703AF0DAD}" type="doc">
      <dgm:prSet loTypeId="urn:microsoft.com/office/officeart/2005/8/layout/chevron2" loCatId="list" qsTypeId="urn:microsoft.com/office/officeart/2005/8/quickstyle/simple1" qsCatId="simple" csTypeId="urn:microsoft.com/office/officeart/2005/8/colors/accent5_5" csCatId="accent5" phldr="1"/>
      <dgm:spPr/>
      <dgm:t>
        <a:bodyPr/>
        <a:lstStyle/>
        <a:p>
          <a:endParaRPr lang="en-US"/>
        </a:p>
      </dgm:t>
    </dgm:pt>
    <dgm:pt modelId="{160BAE31-0E19-4634-879C-0995C50C080E}">
      <dgm:prSet phldrT="[Text]"/>
      <dgm:spPr/>
      <dgm:t>
        <a:bodyPr/>
        <a:lstStyle/>
        <a:p>
          <a:r>
            <a:rPr lang="en-US" dirty="0"/>
            <a:t>45-75</a:t>
          </a:r>
        </a:p>
      </dgm:t>
    </dgm:pt>
    <dgm:pt modelId="{33DA5E35-EEA3-4D74-9821-1E16C1FA5233}" type="parTrans" cxnId="{768EFA94-A197-4518-BDCB-B8EF6F755CD2}">
      <dgm:prSet/>
      <dgm:spPr/>
      <dgm:t>
        <a:bodyPr/>
        <a:lstStyle/>
        <a:p>
          <a:endParaRPr lang="en-US"/>
        </a:p>
      </dgm:t>
    </dgm:pt>
    <dgm:pt modelId="{FC0CA2AC-3346-4006-BEFF-E674B27C0676}" type="sibTrans" cxnId="{768EFA94-A197-4518-BDCB-B8EF6F755CD2}">
      <dgm:prSet/>
      <dgm:spPr/>
      <dgm:t>
        <a:bodyPr/>
        <a:lstStyle/>
        <a:p>
          <a:endParaRPr lang="en-US"/>
        </a:p>
      </dgm:t>
    </dgm:pt>
    <dgm:pt modelId="{C90F9140-1BF2-486F-A85D-8B70A7863837}">
      <dgm:prSet phldrT="[Text]"/>
      <dgm:spPr/>
      <dgm:t>
        <a:bodyPr/>
        <a:lstStyle/>
        <a:p>
          <a:r>
            <a:rPr lang="en-US" dirty="0"/>
            <a:t>the decision to be screened for prostate cancer should  be an individual one after discussion with your healthcare provider</a:t>
          </a:r>
        </a:p>
      </dgm:t>
    </dgm:pt>
    <dgm:pt modelId="{772C365A-5AED-4FE2-A05B-483FDD38683E}" type="parTrans" cxnId="{B9DD249B-71AF-4D55-9D52-DD86D7C04383}">
      <dgm:prSet/>
      <dgm:spPr/>
      <dgm:t>
        <a:bodyPr/>
        <a:lstStyle/>
        <a:p>
          <a:endParaRPr lang="en-US"/>
        </a:p>
      </dgm:t>
    </dgm:pt>
    <dgm:pt modelId="{B59F986D-99AB-47EE-A030-E6F3E389A3C2}" type="sibTrans" cxnId="{B9DD249B-71AF-4D55-9D52-DD86D7C04383}">
      <dgm:prSet/>
      <dgm:spPr/>
      <dgm:t>
        <a:bodyPr/>
        <a:lstStyle/>
        <a:p>
          <a:endParaRPr lang="en-US"/>
        </a:p>
      </dgm:t>
    </dgm:pt>
    <dgm:pt modelId="{5379F194-A005-4D86-B8A7-3D08F19465B4}">
      <dgm:prSet phldrT="[Text]"/>
      <dgm:spPr/>
      <dgm:t>
        <a:bodyPr/>
        <a:lstStyle/>
        <a:p>
          <a:r>
            <a:rPr lang="en-US" dirty="0"/>
            <a:t>75 and older</a:t>
          </a:r>
        </a:p>
      </dgm:t>
    </dgm:pt>
    <dgm:pt modelId="{CCC97DC9-7305-4451-B899-4114A1E2FB64}" type="parTrans" cxnId="{7D5923A8-56E3-4D63-9454-BED4261508B3}">
      <dgm:prSet/>
      <dgm:spPr/>
      <dgm:t>
        <a:bodyPr/>
        <a:lstStyle/>
        <a:p>
          <a:endParaRPr lang="en-US"/>
        </a:p>
      </dgm:t>
    </dgm:pt>
    <dgm:pt modelId="{F68A7D92-85A8-4674-AA57-FDB4E005B0B4}" type="sibTrans" cxnId="{7D5923A8-56E3-4D63-9454-BED4261508B3}">
      <dgm:prSet/>
      <dgm:spPr/>
      <dgm:t>
        <a:bodyPr/>
        <a:lstStyle/>
        <a:p>
          <a:endParaRPr lang="en-US"/>
        </a:p>
      </dgm:t>
    </dgm:pt>
    <dgm:pt modelId="{920C4BF1-67FF-4E42-99A6-8CFDE1CEB450}">
      <dgm:prSet/>
      <dgm:spPr/>
      <dgm:t>
        <a:bodyPr/>
        <a:lstStyle/>
        <a:p>
          <a:r>
            <a:rPr lang="en-US" dirty="0"/>
            <a:t>No screening needed</a:t>
          </a:r>
        </a:p>
      </dgm:t>
    </dgm:pt>
    <dgm:pt modelId="{2596D549-41E4-403A-AC05-85114970F38D}" type="parTrans" cxnId="{39195713-7950-4B86-BD6D-10994FB3F122}">
      <dgm:prSet/>
      <dgm:spPr/>
      <dgm:t>
        <a:bodyPr/>
        <a:lstStyle/>
        <a:p>
          <a:endParaRPr lang="en-US"/>
        </a:p>
      </dgm:t>
    </dgm:pt>
    <dgm:pt modelId="{D5EB1971-FAE3-4D06-A363-8085AAB862D8}" type="sibTrans" cxnId="{39195713-7950-4B86-BD6D-10994FB3F122}">
      <dgm:prSet/>
      <dgm:spPr/>
      <dgm:t>
        <a:bodyPr/>
        <a:lstStyle/>
        <a:p>
          <a:endParaRPr lang="en-US"/>
        </a:p>
      </dgm:t>
    </dgm:pt>
    <dgm:pt modelId="{656373B8-33F5-490E-9177-2648DCC2001F}" type="pres">
      <dgm:prSet presAssocID="{B1EC2161-16E6-4F7E-A3BC-718703AF0DAD}" presName="linearFlow" presStyleCnt="0">
        <dgm:presLayoutVars>
          <dgm:dir/>
          <dgm:animLvl val="lvl"/>
          <dgm:resizeHandles val="exact"/>
        </dgm:presLayoutVars>
      </dgm:prSet>
      <dgm:spPr/>
    </dgm:pt>
    <dgm:pt modelId="{DD4E4095-EDCF-494A-A59E-43533B0A5781}" type="pres">
      <dgm:prSet presAssocID="{160BAE31-0E19-4634-879C-0995C50C080E}" presName="composite" presStyleCnt="0"/>
      <dgm:spPr/>
    </dgm:pt>
    <dgm:pt modelId="{97CE58B3-DD49-4EF0-9474-851A2B80A16F}" type="pres">
      <dgm:prSet presAssocID="{160BAE31-0E19-4634-879C-0995C50C080E}" presName="parentText" presStyleLbl="alignNode1" presStyleIdx="0" presStyleCnt="2">
        <dgm:presLayoutVars>
          <dgm:chMax val="1"/>
          <dgm:bulletEnabled val="1"/>
        </dgm:presLayoutVars>
      </dgm:prSet>
      <dgm:spPr/>
    </dgm:pt>
    <dgm:pt modelId="{7BD769D6-02BF-4340-82F7-9008462C95A2}" type="pres">
      <dgm:prSet presAssocID="{160BAE31-0E19-4634-879C-0995C50C080E}" presName="descendantText" presStyleLbl="alignAcc1" presStyleIdx="0" presStyleCnt="2" custLinFactNeighborX="6" custLinFactNeighborY="-961">
        <dgm:presLayoutVars>
          <dgm:bulletEnabled val="1"/>
        </dgm:presLayoutVars>
      </dgm:prSet>
      <dgm:spPr/>
    </dgm:pt>
    <dgm:pt modelId="{CD3E18C6-5213-4C39-AD7E-7616EC09EA14}" type="pres">
      <dgm:prSet presAssocID="{FC0CA2AC-3346-4006-BEFF-E674B27C0676}" presName="sp" presStyleCnt="0"/>
      <dgm:spPr/>
    </dgm:pt>
    <dgm:pt modelId="{9A2E3E46-717C-484A-BD4B-6CDF89186ABE}" type="pres">
      <dgm:prSet presAssocID="{5379F194-A005-4D86-B8A7-3D08F19465B4}" presName="composite" presStyleCnt="0"/>
      <dgm:spPr/>
    </dgm:pt>
    <dgm:pt modelId="{0ABEC8F4-ABB1-4C22-853D-7F35361AD0A7}" type="pres">
      <dgm:prSet presAssocID="{5379F194-A005-4D86-B8A7-3D08F19465B4}" presName="parentText" presStyleLbl="alignNode1" presStyleIdx="1" presStyleCnt="2">
        <dgm:presLayoutVars>
          <dgm:chMax val="1"/>
          <dgm:bulletEnabled val="1"/>
        </dgm:presLayoutVars>
      </dgm:prSet>
      <dgm:spPr/>
    </dgm:pt>
    <dgm:pt modelId="{635B2F29-B454-437B-AE91-F519EE51721F}" type="pres">
      <dgm:prSet presAssocID="{5379F194-A005-4D86-B8A7-3D08F19465B4}" presName="descendantText" presStyleLbl="alignAcc1" presStyleIdx="1" presStyleCnt="2">
        <dgm:presLayoutVars>
          <dgm:bulletEnabled val="1"/>
        </dgm:presLayoutVars>
      </dgm:prSet>
      <dgm:spPr/>
    </dgm:pt>
  </dgm:ptLst>
  <dgm:cxnLst>
    <dgm:cxn modelId="{39195713-7950-4B86-BD6D-10994FB3F122}" srcId="{5379F194-A005-4D86-B8A7-3D08F19465B4}" destId="{920C4BF1-67FF-4E42-99A6-8CFDE1CEB450}" srcOrd="0" destOrd="0" parTransId="{2596D549-41E4-403A-AC05-85114970F38D}" sibTransId="{D5EB1971-FAE3-4D06-A363-8085AAB862D8}"/>
    <dgm:cxn modelId="{300A7518-C7CF-4325-A690-C29A957FCE12}" type="presOf" srcId="{920C4BF1-67FF-4E42-99A6-8CFDE1CEB450}" destId="{635B2F29-B454-437B-AE91-F519EE51721F}" srcOrd="0" destOrd="0" presId="urn:microsoft.com/office/officeart/2005/8/layout/chevron2"/>
    <dgm:cxn modelId="{03F62536-CA4B-433A-8853-CE0700D832B9}" type="presOf" srcId="{C90F9140-1BF2-486F-A85D-8B70A7863837}" destId="{7BD769D6-02BF-4340-82F7-9008462C95A2}" srcOrd="0" destOrd="0" presId="urn:microsoft.com/office/officeart/2005/8/layout/chevron2"/>
    <dgm:cxn modelId="{E038B653-F333-42F8-8ED5-AFF48767B338}" type="presOf" srcId="{B1EC2161-16E6-4F7E-A3BC-718703AF0DAD}" destId="{656373B8-33F5-490E-9177-2648DCC2001F}" srcOrd="0" destOrd="0" presId="urn:microsoft.com/office/officeart/2005/8/layout/chevron2"/>
    <dgm:cxn modelId="{21B3D859-404F-41DE-9388-0E3DB978971F}" type="presOf" srcId="{5379F194-A005-4D86-B8A7-3D08F19465B4}" destId="{0ABEC8F4-ABB1-4C22-853D-7F35361AD0A7}" srcOrd="0" destOrd="0" presId="urn:microsoft.com/office/officeart/2005/8/layout/chevron2"/>
    <dgm:cxn modelId="{4B78E38E-C67E-4047-8767-CE89F08841DF}" type="presOf" srcId="{160BAE31-0E19-4634-879C-0995C50C080E}" destId="{97CE58B3-DD49-4EF0-9474-851A2B80A16F}" srcOrd="0" destOrd="0" presId="urn:microsoft.com/office/officeart/2005/8/layout/chevron2"/>
    <dgm:cxn modelId="{768EFA94-A197-4518-BDCB-B8EF6F755CD2}" srcId="{B1EC2161-16E6-4F7E-A3BC-718703AF0DAD}" destId="{160BAE31-0E19-4634-879C-0995C50C080E}" srcOrd="0" destOrd="0" parTransId="{33DA5E35-EEA3-4D74-9821-1E16C1FA5233}" sibTransId="{FC0CA2AC-3346-4006-BEFF-E674B27C0676}"/>
    <dgm:cxn modelId="{B9DD249B-71AF-4D55-9D52-DD86D7C04383}" srcId="{160BAE31-0E19-4634-879C-0995C50C080E}" destId="{C90F9140-1BF2-486F-A85D-8B70A7863837}" srcOrd="0" destOrd="0" parTransId="{772C365A-5AED-4FE2-A05B-483FDD38683E}" sibTransId="{B59F986D-99AB-47EE-A030-E6F3E389A3C2}"/>
    <dgm:cxn modelId="{7D5923A8-56E3-4D63-9454-BED4261508B3}" srcId="{B1EC2161-16E6-4F7E-A3BC-718703AF0DAD}" destId="{5379F194-A005-4D86-B8A7-3D08F19465B4}" srcOrd="1" destOrd="0" parTransId="{CCC97DC9-7305-4451-B899-4114A1E2FB64}" sibTransId="{F68A7D92-85A8-4674-AA57-FDB4E005B0B4}"/>
    <dgm:cxn modelId="{CE16746F-906D-4008-B500-1EB1D18CCBA7}" type="presParOf" srcId="{656373B8-33F5-490E-9177-2648DCC2001F}" destId="{DD4E4095-EDCF-494A-A59E-43533B0A5781}" srcOrd="0" destOrd="0" presId="urn:microsoft.com/office/officeart/2005/8/layout/chevron2"/>
    <dgm:cxn modelId="{28AA33FA-E14E-4CBB-9943-7BF0DFE48C6B}" type="presParOf" srcId="{DD4E4095-EDCF-494A-A59E-43533B0A5781}" destId="{97CE58B3-DD49-4EF0-9474-851A2B80A16F}" srcOrd="0" destOrd="0" presId="urn:microsoft.com/office/officeart/2005/8/layout/chevron2"/>
    <dgm:cxn modelId="{CEE673C3-3F91-411F-A914-A1F7D3CB1FB7}" type="presParOf" srcId="{DD4E4095-EDCF-494A-A59E-43533B0A5781}" destId="{7BD769D6-02BF-4340-82F7-9008462C95A2}" srcOrd="1" destOrd="0" presId="urn:microsoft.com/office/officeart/2005/8/layout/chevron2"/>
    <dgm:cxn modelId="{F5255525-AE0E-4437-8717-A1DEAE71AB8C}" type="presParOf" srcId="{656373B8-33F5-490E-9177-2648DCC2001F}" destId="{CD3E18C6-5213-4C39-AD7E-7616EC09EA14}" srcOrd="1" destOrd="0" presId="urn:microsoft.com/office/officeart/2005/8/layout/chevron2"/>
    <dgm:cxn modelId="{6495E590-D4EB-4F98-B721-DD11C1A42DB7}" type="presParOf" srcId="{656373B8-33F5-490E-9177-2648DCC2001F}" destId="{9A2E3E46-717C-484A-BD4B-6CDF89186ABE}" srcOrd="2" destOrd="0" presId="urn:microsoft.com/office/officeart/2005/8/layout/chevron2"/>
    <dgm:cxn modelId="{F598BC1C-56B5-48F9-B55C-73F7204B8F28}" type="presParOf" srcId="{9A2E3E46-717C-484A-BD4B-6CDF89186ABE}" destId="{0ABEC8F4-ABB1-4C22-853D-7F35361AD0A7}" srcOrd="0" destOrd="0" presId="urn:microsoft.com/office/officeart/2005/8/layout/chevron2"/>
    <dgm:cxn modelId="{166D2A0A-F07C-4C88-8C22-7186652A010C}" type="presParOf" srcId="{9A2E3E46-717C-484A-BD4B-6CDF89186ABE}" destId="{635B2F29-B454-437B-AE91-F519EE51721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AE9EB-5CD9-48BF-80A2-6FC972D593B2}">
      <dsp:nvSpPr>
        <dsp:cNvPr id="0" name=""/>
        <dsp:cNvSpPr/>
      </dsp:nvSpPr>
      <dsp:spPr>
        <a:xfrm rot="5400000">
          <a:off x="-171041" y="198523"/>
          <a:ext cx="1140276" cy="798193"/>
        </a:xfrm>
        <a:prstGeom prst="chevron">
          <a:avLst/>
        </a:prstGeom>
        <a:solidFill>
          <a:srgbClr val="DA0871"/>
        </a:solidFill>
        <a:ln w="19050" cap="rnd" cmpd="sng" algn="ctr">
          <a:solidFill>
            <a:srgbClr val="DA087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40-49</a:t>
          </a:r>
          <a:r>
            <a:rPr lang="en-US" sz="900" kern="1200" dirty="0">
              <a:solidFill>
                <a:schemeClr val="bg1"/>
              </a:solidFill>
            </a:rPr>
            <a:t> </a:t>
          </a:r>
        </a:p>
      </dsp:txBody>
      <dsp:txXfrm rot="-5400000">
        <a:off x="1" y="426579"/>
        <a:ext cx="798193" cy="342083"/>
      </dsp:txXfrm>
    </dsp:sp>
    <dsp:sp modelId="{3A7F8449-BB52-46A2-BE8C-EBD99FEA527C}">
      <dsp:nvSpPr>
        <dsp:cNvPr id="0" name=""/>
        <dsp:cNvSpPr/>
      </dsp:nvSpPr>
      <dsp:spPr>
        <a:xfrm rot="5400000">
          <a:off x="4060729" y="-3260642"/>
          <a:ext cx="741179" cy="7266252"/>
        </a:xfrm>
        <a:prstGeom prst="round2SameRect">
          <a:avLst/>
        </a:prstGeom>
        <a:solidFill>
          <a:schemeClr val="lt1">
            <a:alpha val="90000"/>
            <a:hueOff val="0"/>
            <a:satOff val="0"/>
            <a:lumOff val="0"/>
            <a:alphaOff val="0"/>
          </a:schemeClr>
        </a:solidFill>
        <a:ln w="19050" cap="rnd"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Discuss with your healthcare professional about risk and benefit </a:t>
          </a:r>
        </a:p>
      </dsp:txBody>
      <dsp:txXfrm rot="-5400000">
        <a:off x="798193" y="38075"/>
        <a:ext cx="7230071" cy="668817"/>
      </dsp:txXfrm>
    </dsp:sp>
    <dsp:sp modelId="{8A58E727-CDD9-44E1-9C22-CC602632AB2A}">
      <dsp:nvSpPr>
        <dsp:cNvPr id="0" name=""/>
        <dsp:cNvSpPr/>
      </dsp:nvSpPr>
      <dsp:spPr>
        <a:xfrm rot="5400000">
          <a:off x="-171041" y="1110960"/>
          <a:ext cx="1140276" cy="798193"/>
        </a:xfrm>
        <a:prstGeom prst="chevron">
          <a:avLst/>
        </a:prstGeom>
        <a:solidFill>
          <a:srgbClr val="DA0871"/>
        </a:solidFill>
        <a:ln w="19050" cap="rnd" cmpd="sng" algn="ctr">
          <a:solidFill>
            <a:srgbClr val="DA087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bg1"/>
              </a:solidFill>
            </a:rPr>
            <a:t>50-74</a:t>
          </a:r>
        </a:p>
        <a:p>
          <a:pPr marL="0" lvl="0" indent="0" algn="ctr" defTabSz="711200">
            <a:lnSpc>
              <a:spcPct val="90000"/>
            </a:lnSpc>
            <a:spcBef>
              <a:spcPct val="0"/>
            </a:spcBef>
            <a:spcAft>
              <a:spcPct val="35000"/>
            </a:spcAft>
            <a:buNone/>
          </a:pPr>
          <a:r>
            <a:rPr lang="en-US" sz="900" kern="1200" dirty="0"/>
            <a:t> </a:t>
          </a:r>
          <a:r>
            <a:rPr lang="en-US" sz="900" kern="1200" dirty="0">
              <a:solidFill>
                <a:schemeClr val="bg1"/>
              </a:solidFill>
            </a:rPr>
            <a:t>Average risk</a:t>
          </a:r>
        </a:p>
      </dsp:txBody>
      <dsp:txXfrm rot="-5400000">
        <a:off x="1" y="1339016"/>
        <a:ext cx="798193" cy="342083"/>
      </dsp:txXfrm>
    </dsp:sp>
    <dsp:sp modelId="{18CC54F0-48A1-4DDF-A6C0-2BDB468206F4}">
      <dsp:nvSpPr>
        <dsp:cNvPr id="0" name=""/>
        <dsp:cNvSpPr/>
      </dsp:nvSpPr>
      <dsp:spPr>
        <a:xfrm rot="5400000">
          <a:off x="4060535" y="-2322422"/>
          <a:ext cx="741569" cy="7266252"/>
        </a:xfrm>
        <a:prstGeom prst="round2SameRect">
          <a:avLst/>
        </a:prstGeom>
        <a:solidFill>
          <a:schemeClr val="lt1">
            <a:alpha val="90000"/>
            <a:hueOff val="0"/>
            <a:satOff val="0"/>
            <a:lumOff val="0"/>
            <a:alphaOff val="0"/>
          </a:schemeClr>
        </a:solidFill>
        <a:ln w="19050" cap="rnd" cmpd="sng" algn="ctr">
          <a:solidFill>
            <a:srgbClr val="DA0871"/>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Every 2 years</a:t>
          </a:r>
        </a:p>
      </dsp:txBody>
      <dsp:txXfrm rot="-5400000">
        <a:off x="798194" y="976119"/>
        <a:ext cx="7230052" cy="669169"/>
      </dsp:txXfrm>
    </dsp:sp>
    <dsp:sp modelId="{F0CA3A40-E9FE-4A19-BD3C-9F9A903DC31E}">
      <dsp:nvSpPr>
        <dsp:cNvPr id="0" name=""/>
        <dsp:cNvSpPr/>
      </dsp:nvSpPr>
      <dsp:spPr>
        <a:xfrm rot="5400000">
          <a:off x="-171041" y="2048984"/>
          <a:ext cx="1140276" cy="798193"/>
        </a:xfrm>
        <a:prstGeom prst="chevron">
          <a:avLst/>
        </a:prstGeom>
        <a:solidFill>
          <a:srgbClr val="DA0871"/>
        </a:solidFill>
        <a:ln w="19050" cap="rnd" cmpd="sng" algn="ctr">
          <a:solidFill>
            <a:srgbClr val="DA087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75 and older</a:t>
          </a:r>
        </a:p>
      </dsp:txBody>
      <dsp:txXfrm rot="-5400000">
        <a:off x="1" y="2277040"/>
        <a:ext cx="798193" cy="342083"/>
      </dsp:txXfrm>
    </dsp:sp>
    <dsp:sp modelId="{E40BFA13-2186-4DC6-9E6B-1957CF2566B4}">
      <dsp:nvSpPr>
        <dsp:cNvPr id="0" name=""/>
        <dsp:cNvSpPr/>
      </dsp:nvSpPr>
      <dsp:spPr>
        <a:xfrm rot="5400000">
          <a:off x="4060729" y="-1384593"/>
          <a:ext cx="741179" cy="7266252"/>
        </a:xfrm>
        <a:prstGeom prst="round2SameRect">
          <a:avLst/>
        </a:prstGeom>
        <a:solidFill>
          <a:schemeClr val="lt1">
            <a:alpha val="90000"/>
            <a:hueOff val="0"/>
            <a:satOff val="0"/>
            <a:lumOff val="0"/>
            <a:alphaOff val="0"/>
          </a:schemeClr>
        </a:solidFill>
        <a:ln w="19050" cap="rnd" cmpd="sng" algn="ctr">
          <a:solidFill>
            <a:srgbClr val="DA0871"/>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Discussion with your healthcare professional</a:t>
          </a:r>
        </a:p>
      </dsp:txBody>
      <dsp:txXfrm rot="-5400000">
        <a:off x="798193" y="1914124"/>
        <a:ext cx="7230071" cy="6688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37C4B-369D-4995-8AFF-37AEBCD32C76}">
      <dsp:nvSpPr>
        <dsp:cNvPr id="0" name=""/>
        <dsp:cNvSpPr/>
      </dsp:nvSpPr>
      <dsp:spPr>
        <a:xfrm rot="5400000">
          <a:off x="-220508" y="221130"/>
          <a:ext cx="1470059" cy="1029041"/>
        </a:xfrm>
        <a:prstGeom prst="chevron">
          <a:avLst/>
        </a:prstGeom>
        <a:solidFill>
          <a:srgbClr val="54A4B4"/>
        </a:solidFill>
        <a:ln w="19050" cap="rnd" cmpd="sng" algn="ctr">
          <a:solidFill>
            <a:srgbClr val="54A4B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21-29</a:t>
          </a:r>
        </a:p>
      </dsp:txBody>
      <dsp:txXfrm rot="-5400000">
        <a:off x="2" y="515142"/>
        <a:ext cx="1029041" cy="441018"/>
      </dsp:txXfrm>
    </dsp:sp>
    <dsp:sp modelId="{636B825D-8489-4C42-B23B-151136863C38}">
      <dsp:nvSpPr>
        <dsp:cNvPr id="0" name=""/>
        <dsp:cNvSpPr/>
      </dsp:nvSpPr>
      <dsp:spPr>
        <a:xfrm rot="5400000">
          <a:off x="4554787" y="-3525123"/>
          <a:ext cx="955538" cy="8007030"/>
        </a:xfrm>
        <a:prstGeom prst="round2SameRect">
          <a:avLst/>
        </a:prstGeom>
        <a:solidFill>
          <a:schemeClr val="lt1">
            <a:alpha val="90000"/>
            <a:hueOff val="0"/>
            <a:satOff val="0"/>
            <a:lumOff val="0"/>
            <a:alphaOff val="0"/>
          </a:schemeClr>
        </a:solidFill>
        <a:ln w="19050" cap="rnd" cmpd="sng" algn="ctr">
          <a:solidFill>
            <a:srgbClr val="54A4B4"/>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Pap smear every 3 years</a:t>
          </a:r>
        </a:p>
        <a:p>
          <a:pPr marL="171450" lvl="1" indent="-171450" algn="l" defTabSz="755650">
            <a:lnSpc>
              <a:spcPct val="90000"/>
            </a:lnSpc>
            <a:spcBef>
              <a:spcPct val="0"/>
            </a:spcBef>
            <a:spcAft>
              <a:spcPct val="15000"/>
            </a:spcAft>
            <a:buChar char="•"/>
          </a:pPr>
          <a:r>
            <a:rPr lang="en-US" sz="1700" kern="1200" dirty="0"/>
            <a:t>No HPV testing </a:t>
          </a:r>
        </a:p>
      </dsp:txBody>
      <dsp:txXfrm rot="-5400000">
        <a:off x="1029041" y="47269"/>
        <a:ext cx="7960384" cy="862246"/>
      </dsp:txXfrm>
    </dsp:sp>
    <dsp:sp modelId="{E835C5B6-06CA-4F80-9F33-CE2AD178036A}">
      <dsp:nvSpPr>
        <dsp:cNvPr id="0" name=""/>
        <dsp:cNvSpPr/>
      </dsp:nvSpPr>
      <dsp:spPr>
        <a:xfrm rot="5400000">
          <a:off x="-220508" y="1495280"/>
          <a:ext cx="1470059" cy="1029041"/>
        </a:xfrm>
        <a:prstGeom prst="chevron">
          <a:avLst/>
        </a:prstGeom>
        <a:solidFill>
          <a:srgbClr val="54A4B4"/>
        </a:solidFill>
        <a:ln w="19050" cap="rnd" cmpd="sng" algn="ctr">
          <a:solidFill>
            <a:srgbClr val="54A4B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30-65</a:t>
          </a:r>
        </a:p>
      </dsp:txBody>
      <dsp:txXfrm rot="-5400000">
        <a:off x="2" y="1789292"/>
        <a:ext cx="1029041" cy="441018"/>
      </dsp:txXfrm>
    </dsp:sp>
    <dsp:sp modelId="{87CFD49C-1AC7-4860-9D34-4443A51D90D4}">
      <dsp:nvSpPr>
        <dsp:cNvPr id="0" name=""/>
        <dsp:cNvSpPr/>
      </dsp:nvSpPr>
      <dsp:spPr>
        <a:xfrm rot="5400000">
          <a:off x="4554787" y="-2250974"/>
          <a:ext cx="955538" cy="8007030"/>
        </a:xfrm>
        <a:prstGeom prst="round2SameRect">
          <a:avLst/>
        </a:prstGeom>
        <a:solidFill>
          <a:schemeClr val="lt1">
            <a:alpha val="90000"/>
            <a:hueOff val="0"/>
            <a:satOff val="0"/>
            <a:lumOff val="0"/>
            <a:alphaOff val="0"/>
          </a:schemeClr>
        </a:solidFill>
        <a:ln w="19050" cap="rnd" cmpd="sng" algn="ctr">
          <a:solidFill>
            <a:srgbClr val="54A4B4"/>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Pap only: every 3 years</a:t>
          </a:r>
        </a:p>
        <a:p>
          <a:pPr marL="171450" lvl="1" indent="-171450" algn="l" defTabSz="755650">
            <a:lnSpc>
              <a:spcPct val="90000"/>
            </a:lnSpc>
            <a:spcBef>
              <a:spcPct val="0"/>
            </a:spcBef>
            <a:spcAft>
              <a:spcPct val="15000"/>
            </a:spcAft>
            <a:buChar char="•"/>
          </a:pPr>
          <a:r>
            <a:rPr lang="en-US" sz="1700" kern="1200" dirty="0"/>
            <a:t>HPV test only: every 5 years</a:t>
          </a:r>
        </a:p>
        <a:p>
          <a:pPr marL="171450" lvl="1" indent="-171450" algn="l" defTabSz="755650">
            <a:lnSpc>
              <a:spcPct val="90000"/>
            </a:lnSpc>
            <a:spcBef>
              <a:spcPct val="0"/>
            </a:spcBef>
            <a:spcAft>
              <a:spcPct val="15000"/>
            </a:spcAft>
            <a:buChar char="•"/>
          </a:pPr>
          <a:r>
            <a:rPr lang="en-US" sz="1700" kern="1200" dirty="0"/>
            <a:t>Co-testing: 5 years</a:t>
          </a:r>
        </a:p>
      </dsp:txBody>
      <dsp:txXfrm rot="-5400000">
        <a:off x="1029041" y="1321418"/>
        <a:ext cx="7960384" cy="862246"/>
      </dsp:txXfrm>
    </dsp:sp>
    <dsp:sp modelId="{5501B82A-2917-49C3-9C2A-CDDBC6CA91A4}">
      <dsp:nvSpPr>
        <dsp:cNvPr id="0" name=""/>
        <dsp:cNvSpPr/>
      </dsp:nvSpPr>
      <dsp:spPr>
        <a:xfrm rot="5400000">
          <a:off x="-220508" y="2769429"/>
          <a:ext cx="1470059" cy="1029041"/>
        </a:xfrm>
        <a:prstGeom prst="chevron">
          <a:avLst/>
        </a:prstGeom>
        <a:solidFill>
          <a:srgbClr val="54A4B4"/>
        </a:solidFill>
        <a:ln w="19050" cap="rnd" cmpd="sng" algn="ctr">
          <a:solidFill>
            <a:srgbClr val="54A4B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65 and older</a:t>
          </a:r>
        </a:p>
      </dsp:txBody>
      <dsp:txXfrm rot="-5400000">
        <a:off x="2" y="3063441"/>
        <a:ext cx="1029041" cy="441018"/>
      </dsp:txXfrm>
    </dsp:sp>
    <dsp:sp modelId="{C57AE15A-EE53-4824-8EBC-979AC00C3DF0}">
      <dsp:nvSpPr>
        <dsp:cNvPr id="0" name=""/>
        <dsp:cNvSpPr/>
      </dsp:nvSpPr>
      <dsp:spPr>
        <a:xfrm rot="5400000">
          <a:off x="4554787" y="-976825"/>
          <a:ext cx="955538" cy="8007030"/>
        </a:xfrm>
        <a:prstGeom prst="round2SameRect">
          <a:avLst/>
        </a:prstGeom>
        <a:solidFill>
          <a:schemeClr val="lt1">
            <a:alpha val="90000"/>
            <a:hueOff val="0"/>
            <a:satOff val="0"/>
            <a:lumOff val="0"/>
            <a:alphaOff val="0"/>
          </a:schemeClr>
        </a:solidFill>
        <a:ln w="19050" cap="rnd" cmpd="sng" algn="ctr">
          <a:solidFill>
            <a:srgbClr val="54A4B4"/>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No more screening if you have had normal screening test for several years or you had cervix removed for non-cancerous condition.</a:t>
          </a:r>
        </a:p>
        <a:p>
          <a:pPr marL="171450" lvl="1" indent="-171450" algn="l" defTabSz="755650">
            <a:lnSpc>
              <a:spcPct val="90000"/>
            </a:lnSpc>
            <a:spcBef>
              <a:spcPct val="0"/>
            </a:spcBef>
            <a:spcAft>
              <a:spcPct val="15000"/>
            </a:spcAft>
            <a:buChar char="•"/>
          </a:pPr>
          <a:r>
            <a:rPr lang="en-US" sz="1700" kern="1200" dirty="0"/>
            <a:t>Should still see you gynecologist as directed</a:t>
          </a:r>
        </a:p>
      </dsp:txBody>
      <dsp:txXfrm rot="-5400000">
        <a:off x="1029041" y="2595567"/>
        <a:ext cx="7960384" cy="8622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9C127-E126-4CD0-9AC7-3699172027D1}">
      <dsp:nvSpPr>
        <dsp:cNvPr id="0" name=""/>
        <dsp:cNvSpPr/>
      </dsp:nvSpPr>
      <dsp:spPr>
        <a:xfrm rot="5400000">
          <a:off x="-125376" y="147553"/>
          <a:ext cx="835844" cy="585091"/>
        </a:xfrm>
        <a:prstGeom prst="chevron">
          <a:avLst/>
        </a:prstGeom>
        <a:solidFill>
          <a:srgbClr val="0070C0"/>
        </a:solidFill>
        <a:ln w="19050" cap="rnd"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45-75</a:t>
          </a:r>
        </a:p>
      </dsp:txBody>
      <dsp:txXfrm rot="-5400000">
        <a:off x="1" y="314723"/>
        <a:ext cx="585091" cy="250753"/>
      </dsp:txXfrm>
    </dsp:sp>
    <dsp:sp modelId="{3D1E9EB9-7D67-400E-8F91-7C3D684F6EE7}">
      <dsp:nvSpPr>
        <dsp:cNvPr id="0" name=""/>
        <dsp:cNvSpPr/>
      </dsp:nvSpPr>
      <dsp:spPr>
        <a:xfrm rot="5400000">
          <a:off x="4342328" y="-3717626"/>
          <a:ext cx="587360" cy="8101835"/>
        </a:xfrm>
        <a:prstGeom prst="round2SameRect">
          <a:avLst/>
        </a:prstGeom>
        <a:solidFill>
          <a:schemeClr val="lt1">
            <a:alpha val="90000"/>
            <a:hueOff val="0"/>
            <a:satOff val="0"/>
            <a:lumOff val="0"/>
            <a:alphaOff val="0"/>
          </a:schemeClr>
        </a:solidFill>
        <a:ln w="19050" cap="rnd"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latin typeface="+mn-lt"/>
              <a:ea typeface="Cambria" panose="02040503050406030204" pitchFamily="18" charset="0"/>
            </a:rPr>
            <a:t>routine screening recommended</a:t>
          </a:r>
          <a:endParaRPr lang="en-US" sz="1900" kern="1200" dirty="0">
            <a:latin typeface="+mn-lt"/>
          </a:endParaRPr>
        </a:p>
      </dsp:txBody>
      <dsp:txXfrm rot="-5400000">
        <a:off x="585091" y="68284"/>
        <a:ext cx="8073162" cy="530014"/>
      </dsp:txXfrm>
    </dsp:sp>
    <dsp:sp modelId="{396AE73C-8460-424E-A2C5-72D169B2B282}">
      <dsp:nvSpPr>
        <dsp:cNvPr id="0" name=""/>
        <dsp:cNvSpPr/>
      </dsp:nvSpPr>
      <dsp:spPr>
        <a:xfrm rot="5400000">
          <a:off x="-125376" y="848411"/>
          <a:ext cx="835844" cy="585091"/>
        </a:xfrm>
        <a:prstGeom prst="chevron">
          <a:avLst/>
        </a:prstGeom>
        <a:solidFill>
          <a:srgbClr val="0070C0"/>
        </a:solidFill>
        <a:ln w="19050" cap="rnd"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76-85</a:t>
          </a:r>
        </a:p>
      </dsp:txBody>
      <dsp:txXfrm rot="-5400000">
        <a:off x="1" y="1015581"/>
        <a:ext cx="585091" cy="250753"/>
      </dsp:txXfrm>
    </dsp:sp>
    <dsp:sp modelId="{F2D2E108-E716-49DD-B6EC-4CDFDC429BF0}">
      <dsp:nvSpPr>
        <dsp:cNvPr id="0" name=""/>
        <dsp:cNvSpPr/>
      </dsp:nvSpPr>
      <dsp:spPr>
        <a:xfrm rot="5400000">
          <a:off x="4323818" y="-3056233"/>
          <a:ext cx="624380" cy="8101835"/>
        </a:xfrm>
        <a:prstGeom prst="round2SameRect">
          <a:avLst/>
        </a:prstGeom>
        <a:solidFill>
          <a:schemeClr val="lt1">
            <a:alpha val="90000"/>
            <a:hueOff val="0"/>
            <a:satOff val="0"/>
            <a:lumOff val="0"/>
            <a:alphaOff val="0"/>
          </a:schemeClr>
        </a:solidFill>
        <a:ln w="19050" cap="rnd"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latin typeface="+mn-lt"/>
              <a:ea typeface="Cambria" panose="02040503050406030204" pitchFamily="18" charset="0"/>
            </a:rPr>
            <a:t>individual decision after discussion with your health care provider</a:t>
          </a:r>
          <a:endParaRPr lang="en-US" sz="1900" kern="1200" dirty="0">
            <a:latin typeface="+mn-lt"/>
          </a:endParaRPr>
        </a:p>
      </dsp:txBody>
      <dsp:txXfrm rot="-5400000">
        <a:off x="585091" y="712974"/>
        <a:ext cx="8071355" cy="5634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C8E26-7E92-48FD-ACB2-20C46C79250F}">
      <dsp:nvSpPr>
        <dsp:cNvPr id="0" name=""/>
        <dsp:cNvSpPr/>
      </dsp:nvSpPr>
      <dsp:spPr>
        <a:xfrm rot="5400000">
          <a:off x="5418774" y="-2396792"/>
          <a:ext cx="764136" cy="5559633"/>
        </a:xfrm>
        <a:prstGeom prst="round2SameRect">
          <a:avLst/>
        </a:prstGeom>
        <a:solidFill>
          <a:schemeClr val="tx1"/>
        </a:solidFill>
        <a:ln w="19050" cap="rnd" cmpd="sng" algn="ctr">
          <a:solidFill>
            <a:srgbClr val="0070C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FOBT or FIT</a:t>
          </a:r>
          <a:r>
            <a:rPr lang="en-US" sz="1400" b="1" kern="1200" dirty="0"/>
            <a:t> YEARLY </a:t>
          </a:r>
          <a:r>
            <a:rPr lang="en-US" sz="1400" kern="1200" dirty="0">
              <a:sym typeface="Wingdings" panose="05000000000000000000" pitchFamily="2" charset="2"/>
            </a:rPr>
            <a:t> detect occult blood in your stool</a:t>
          </a:r>
          <a:endParaRPr lang="en-US" sz="1400" kern="1200" dirty="0"/>
        </a:p>
        <a:p>
          <a:pPr marL="114300" lvl="1" indent="-114300" algn="l" defTabSz="622300">
            <a:lnSpc>
              <a:spcPct val="90000"/>
            </a:lnSpc>
            <a:spcBef>
              <a:spcPct val="0"/>
            </a:spcBef>
            <a:spcAft>
              <a:spcPct val="15000"/>
            </a:spcAft>
            <a:buChar char="•"/>
          </a:pPr>
          <a:r>
            <a:rPr lang="en-US" sz="1400" kern="1200" dirty="0"/>
            <a:t>Stool DNA test: </a:t>
          </a:r>
          <a:r>
            <a:rPr lang="en-US" sz="1400" b="1" kern="1200" dirty="0" err="1"/>
            <a:t>ColoGuard</a:t>
          </a:r>
          <a:r>
            <a:rPr lang="en-US" sz="1400" b="1" kern="1200" dirty="0"/>
            <a:t> every 3 years</a:t>
          </a:r>
        </a:p>
      </dsp:txBody>
      <dsp:txXfrm rot="-5400000">
        <a:off x="3021026" y="38258"/>
        <a:ext cx="5522331" cy="689532"/>
      </dsp:txXfrm>
    </dsp:sp>
    <dsp:sp modelId="{7F278E0A-1B83-4F93-BB17-A851B2EA39C2}">
      <dsp:nvSpPr>
        <dsp:cNvPr id="0" name=""/>
        <dsp:cNvSpPr/>
      </dsp:nvSpPr>
      <dsp:spPr>
        <a:xfrm>
          <a:off x="1842" y="18465"/>
          <a:ext cx="3019183" cy="729116"/>
        </a:xfrm>
        <a:prstGeom prst="roundRect">
          <a:avLst/>
        </a:prstGeom>
        <a:solidFill>
          <a:srgbClr val="0070C0"/>
        </a:solidFill>
        <a:ln w="19050" cap="rnd"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Stool based test</a:t>
          </a:r>
        </a:p>
      </dsp:txBody>
      <dsp:txXfrm>
        <a:off x="37435" y="54058"/>
        <a:ext cx="2947997" cy="657930"/>
      </dsp:txXfrm>
    </dsp:sp>
    <dsp:sp modelId="{D27D16F8-31A7-429D-9756-08F51970339D}">
      <dsp:nvSpPr>
        <dsp:cNvPr id="0" name=""/>
        <dsp:cNvSpPr/>
      </dsp:nvSpPr>
      <dsp:spPr>
        <a:xfrm rot="5400000">
          <a:off x="5502260" y="-1604648"/>
          <a:ext cx="752695" cy="5612955"/>
        </a:xfrm>
        <a:prstGeom prst="round2SameRect">
          <a:avLst/>
        </a:prstGeom>
        <a:solidFill>
          <a:schemeClr val="tx1">
            <a:alpha val="90000"/>
          </a:schemeClr>
        </a:solidFill>
        <a:ln w="19050" cap="rnd" cmpd="sng" algn="ctr">
          <a:solidFill>
            <a:srgbClr val="0070C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b="1" kern="1200" dirty="0"/>
            <a:t>Colonoscopy</a:t>
          </a:r>
          <a:r>
            <a:rPr lang="en-US" sz="1300" kern="1200" dirty="0"/>
            <a:t>: every 5-10 years</a:t>
          </a:r>
        </a:p>
        <a:p>
          <a:pPr marL="114300" lvl="1" indent="-114300" algn="l" defTabSz="577850">
            <a:lnSpc>
              <a:spcPct val="90000"/>
            </a:lnSpc>
            <a:spcBef>
              <a:spcPct val="0"/>
            </a:spcBef>
            <a:spcAft>
              <a:spcPct val="15000"/>
            </a:spcAft>
            <a:buChar char="•"/>
          </a:pPr>
          <a:r>
            <a:rPr lang="en-US" sz="1300" b="1" kern="1200" dirty="0"/>
            <a:t>Virtual Colonoscopy</a:t>
          </a:r>
          <a:r>
            <a:rPr lang="en-US" sz="1300" kern="1200" dirty="0"/>
            <a:t>: every 5 years</a:t>
          </a:r>
        </a:p>
        <a:p>
          <a:pPr marL="114300" lvl="1" indent="-114300" algn="l" defTabSz="577850">
            <a:lnSpc>
              <a:spcPct val="90000"/>
            </a:lnSpc>
            <a:spcBef>
              <a:spcPct val="0"/>
            </a:spcBef>
            <a:spcAft>
              <a:spcPct val="15000"/>
            </a:spcAft>
            <a:buChar char="•"/>
          </a:pPr>
          <a:r>
            <a:rPr lang="en-US" sz="1300" b="1" kern="1200" dirty="0"/>
            <a:t>Flexible Sigmoidoscopy: </a:t>
          </a:r>
          <a:r>
            <a:rPr lang="en-US" sz="1300" kern="1200" dirty="0"/>
            <a:t>every 5 years</a:t>
          </a:r>
        </a:p>
      </dsp:txBody>
      <dsp:txXfrm rot="-5400000">
        <a:off x="3072130" y="862226"/>
        <a:ext cx="5576211" cy="679207"/>
      </dsp:txXfrm>
    </dsp:sp>
    <dsp:sp modelId="{4EF6C549-508D-4BF5-A9CF-C141B7A3C50D}">
      <dsp:nvSpPr>
        <dsp:cNvPr id="0" name=""/>
        <dsp:cNvSpPr/>
      </dsp:nvSpPr>
      <dsp:spPr>
        <a:xfrm>
          <a:off x="1842" y="812135"/>
          <a:ext cx="3070287" cy="779387"/>
        </a:xfrm>
        <a:prstGeom prst="roundRect">
          <a:avLst/>
        </a:prstGeom>
        <a:solidFill>
          <a:srgbClr val="0070C0"/>
        </a:solidFill>
        <a:ln w="19050" cap="rnd"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Direct visualization test</a:t>
          </a:r>
        </a:p>
      </dsp:txBody>
      <dsp:txXfrm>
        <a:off x="39889" y="850182"/>
        <a:ext cx="2994193" cy="7032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E58B3-DD49-4EF0-9474-851A2B80A16F}">
      <dsp:nvSpPr>
        <dsp:cNvPr id="0" name=""/>
        <dsp:cNvSpPr/>
      </dsp:nvSpPr>
      <dsp:spPr>
        <a:xfrm rot="5400000">
          <a:off x="-183132" y="183260"/>
          <a:ext cx="1220884" cy="854618"/>
        </a:xfrm>
        <a:prstGeom prst="chevron">
          <a:avLst/>
        </a:prstGeom>
        <a:solidFill>
          <a:schemeClr val="accent5">
            <a:alpha val="90000"/>
            <a:hueOff val="0"/>
            <a:satOff val="0"/>
            <a:lumOff val="0"/>
            <a:alphaOff val="0"/>
          </a:schemeClr>
        </a:solidFill>
        <a:ln w="19050" cap="rnd"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45-75</a:t>
          </a:r>
        </a:p>
      </dsp:txBody>
      <dsp:txXfrm rot="-5400000">
        <a:off x="1" y="427436"/>
        <a:ext cx="854618" cy="366266"/>
      </dsp:txXfrm>
    </dsp:sp>
    <dsp:sp modelId="{7BD769D6-02BF-4340-82F7-9008462C95A2}">
      <dsp:nvSpPr>
        <dsp:cNvPr id="0" name=""/>
        <dsp:cNvSpPr/>
      </dsp:nvSpPr>
      <dsp:spPr>
        <a:xfrm rot="5400000">
          <a:off x="4386620" y="-3532001"/>
          <a:ext cx="793574" cy="7857578"/>
        </a:xfrm>
        <a:prstGeom prst="round2SameRect">
          <a:avLst/>
        </a:prstGeom>
        <a:solidFill>
          <a:schemeClr val="lt1">
            <a:alpha val="90000"/>
            <a:hueOff val="0"/>
            <a:satOff val="0"/>
            <a:lumOff val="0"/>
            <a:alphaOff val="0"/>
          </a:schemeClr>
        </a:solidFill>
        <a:ln w="19050" cap="rnd"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the decision to be screened for prostate cancer should  be an individual one after discussion with your healthcare provider</a:t>
          </a:r>
        </a:p>
      </dsp:txBody>
      <dsp:txXfrm rot="-5400000">
        <a:off x="854619" y="38739"/>
        <a:ext cx="7818839" cy="716096"/>
      </dsp:txXfrm>
    </dsp:sp>
    <dsp:sp modelId="{0ABEC8F4-ABB1-4C22-853D-7F35361AD0A7}">
      <dsp:nvSpPr>
        <dsp:cNvPr id="0" name=""/>
        <dsp:cNvSpPr/>
      </dsp:nvSpPr>
      <dsp:spPr>
        <a:xfrm rot="5400000">
          <a:off x="-183132" y="1147759"/>
          <a:ext cx="1220884" cy="854618"/>
        </a:xfrm>
        <a:prstGeom prst="chevron">
          <a:avLst/>
        </a:prstGeom>
        <a:solidFill>
          <a:schemeClr val="accent5">
            <a:alpha val="90000"/>
            <a:hueOff val="0"/>
            <a:satOff val="0"/>
            <a:lumOff val="0"/>
            <a:alphaOff val="-40000"/>
          </a:schemeClr>
        </a:solidFill>
        <a:ln w="19050" cap="rnd"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75 and older</a:t>
          </a:r>
        </a:p>
      </dsp:txBody>
      <dsp:txXfrm rot="-5400000">
        <a:off x="1" y="1391935"/>
        <a:ext cx="854618" cy="366266"/>
      </dsp:txXfrm>
    </dsp:sp>
    <dsp:sp modelId="{635B2F29-B454-437B-AE91-F519EE51721F}">
      <dsp:nvSpPr>
        <dsp:cNvPr id="0" name=""/>
        <dsp:cNvSpPr/>
      </dsp:nvSpPr>
      <dsp:spPr>
        <a:xfrm rot="5400000">
          <a:off x="4386620" y="-2567374"/>
          <a:ext cx="793574" cy="7857578"/>
        </a:xfrm>
        <a:prstGeom prst="round2SameRect">
          <a:avLst/>
        </a:prstGeom>
        <a:solidFill>
          <a:schemeClr val="lt1">
            <a:alpha val="90000"/>
            <a:hueOff val="0"/>
            <a:satOff val="0"/>
            <a:lumOff val="0"/>
            <a:alphaOff val="0"/>
          </a:schemeClr>
        </a:solidFill>
        <a:ln w="19050" cap="rnd"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No screening needed</a:t>
          </a:r>
        </a:p>
      </dsp:txBody>
      <dsp:txXfrm rot="-5400000">
        <a:off x="854619" y="1003366"/>
        <a:ext cx="7818839" cy="7160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EEF405-B1AB-4778-8522-0FD2C73393BD}" type="datetimeFigureOut">
              <a:rPr lang="en-US" smtClean="0"/>
              <a:t>4/24/2021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0F5286-E4CD-4203-8DAB-7BD0092F1DBA}" type="slidenum">
              <a:rPr lang="en-US" smtClean="0"/>
              <a:t>‹#›</a:t>
            </a:fld>
            <a:endParaRPr lang="en-US"/>
          </a:p>
        </p:txBody>
      </p:sp>
    </p:spTree>
    <p:extLst>
      <p:ext uri="{BB962C8B-B14F-4D97-AF65-F5344CB8AC3E}">
        <p14:creationId xmlns:p14="http://schemas.microsoft.com/office/powerpoint/2010/main" val="3918732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0F5286-E4CD-4203-8DAB-7BD0092F1DBA}" type="slidenum">
              <a:rPr lang="en-US" smtClean="0"/>
              <a:t>1</a:t>
            </a:fld>
            <a:endParaRPr lang="en-US"/>
          </a:p>
        </p:txBody>
      </p:sp>
    </p:spTree>
    <p:extLst>
      <p:ext uri="{BB962C8B-B14F-4D97-AF65-F5344CB8AC3E}">
        <p14:creationId xmlns:p14="http://schemas.microsoft.com/office/powerpoint/2010/main" val="3356823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0F5286-E4CD-4203-8DAB-7BD0092F1DBA}" type="slidenum">
              <a:rPr lang="en-US" smtClean="0"/>
              <a:t>11</a:t>
            </a:fld>
            <a:endParaRPr lang="en-US"/>
          </a:p>
        </p:txBody>
      </p:sp>
    </p:spTree>
    <p:extLst>
      <p:ext uri="{BB962C8B-B14F-4D97-AF65-F5344CB8AC3E}">
        <p14:creationId xmlns:p14="http://schemas.microsoft.com/office/powerpoint/2010/main" val="1000978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0F5286-E4CD-4203-8DAB-7BD0092F1DBA}" type="slidenum">
              <a:rPr lang="en-US" smtClean="0"/>
              <a:t>13</a:t>
            </a:fld>
            <a:endParaRPr lang="en-US"/>
          </a:p>
        </p:txBody>
      </p:sp>
    </p:spTree>
    <p:extLst>
      <p:ext uri="{BB962C8B-B14F-4D97-AF65-F5344CB8AC3E}">
        <p14:creationId xmlns:p14="http://schemas.microsoft.com/office/powerpoint/2010/main" val="3745071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F206CC-99E3-4B34-8C5E-D1E9F5AE34A0}" type="slidenum">
              <a:rPr lang="en-US" smtClean="0"/>
              <a:t>16</a:t>
            </a:fld>
            <a:endParaRPr lang="en-US"/>
          </a:p>
        </p:txBody>
      </p:sp>
    </p:spTree>
    <p:extLst>
      <p:ext uri="{BB962C8B-B14F-4D97-AF65-F5344CB8AC3E}">
        <p14:creationId xmlns:p14="http://schemas.microsoft.com/office/powerpoint/2010/main" val="2625740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F206CC-99E3-4B34-8C5E-D1E9F5AE34A0}" type="slidenum">
              <a:rPr lang="en-US" smtClean="0"/>
              <a:t>17</a:t>
            </a:fld>
            <a:endParaRPr lang="en-US"/>
          </a:p>
        </p:txBody>
      </p:sp>
    </p:spTree>
    <p:extLst>
      <p:ext uri="{BB962C8B-B14F-4D97-AF65-F5344CB8AC3E}">
        <p14:creationId xmlns:p14="http://schemas.microsoft.com/office/powerpoint/2010/main" val="1030909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F206CC-99E3-4B34-8C5E-D1E9F5AE34A0}" type="slidenum">
              <a:rPr lang="en-US" smtClean="0"/>
              <a:t>18</a:t>
            </a:fld>
            <a:endParaRPr lang="en-US"/>
          </a:p>
        </p:txBody>
      </p:sp>
    </p:spTree>
    <p:extLst>
      <p:ext uri="{BB962C8B-B14F-4D97-AF65-F5344CB8AC3E}">
        <p14:creationId xmlns:p14="http://schemas.microsoft.com/office/powerpoint/2010/main" val="3726758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0F5286-E4CD-4203-8DAB-7BD0092F1DBA}" type="slidenum">
              <a:rPr lang="en-US" smtClean="0"/>
              <a:t>19</a:t>
            </a:fld>
            <a:endParaRPr lang="en-US"/>
          </a:p>
        </p:txBody>
      </p:sp>
    </p:spTree>
    <p:extLst>
      <p:ext uri="{BB962C8B-B14F-4D97-AF65-F5344CB8AC3E}">
        <p14:creationId xmlns:p14="http://schemas.microsoft.com/office/powerpoint/2010/main" val="3518216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0F5286-E4CD-4203-8DAB-7BD0092F1DBA}" type="slidenum">
              <a:rPr lang="en-US" smtClean="0"/>
              <a:t>20</a:t>
            </a:fld>
            <a:endParaRPr lang="en-US"/>
          </a:p>
        </p:txBody>
      </p:sp>
    </p:spTree>
    <p:extLst>
      <p:ext uri="{BB962C8B-B14F-4D97-AF65-F5344CB8AC3E}">
        <p14:creationId xmlns:p14="http://schemas.microsoft.com/office/powerpoint/2010/main" val="3409893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0F5286-E4CD-4203-8DAB-7BD0092F1DBA}" type="slidenum">
              <a:rPr lang="en-US" smtClean="0"/>
              <a:t>21</a:t>
            </a:fld>
            <a:endParaRPr lang="en-US"/>
          </a:p>
        </p:txBody>
      </p:sp>
    </p:spTree>
    <p:extLst>
      <p:ext uri="{BB962C8B-B14F-4D97-AF65-F5344CB8AC3E}">
        <p14:creationId xmlns:p14="http://schemas.microsoft.com/office/powerpoint/2010/main" val="404562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0F5286-E4CD-4203-8DAB-7BD0092F1DBA}" type="slidenum">
              <a:rPr lang="en-US" smtClean="0"/>
              <a:t>2</a:t>
            </a:fld>
            <a:endParaRPr lang="en-US"/>
          </a:p>
        </p:txBody>
      </p:sp>
    </p:spTree>
    <p:extLst>
      <p:ext uri="{BB962C8B-B14F-4D97-AF65-F5344CB8AC3E}">
        <p14:creationId xmlns:p14="http://schemas.microsoft.com/office/powerpoint/2010/main" val="2376585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a:p>
            <a:endParaRPr lang="en-US" altLang="zh-CN" dirty="0"/>
          </a:p>
        </p:txBody>
      </p:sp>
      <p:sp>
        <p:nvSpPr>
          <p:cNvPr id="4" name="Slide Number Placeholder 3"/>
          <p:cNvSpPr>
            <a:spLocks noGrp="1"/>
          </p:cNvSpPr>
          <p:nvPr>
            <p:ph type="sldNum" sz="quarter" idx="10"/>
          </p:nvPr>
        </p:nvSpPr>
        <p:spPr/>
        <p:txBody>
          <a:bodyPr/>
          <a:lstStyle/>
          <a:p>
            <a:fld id="{790F5286-E4CD-4203-8DAB-7BD0092F1DBA}" type="slidenum">
              <a:rPr lang="en-US" smtClean="0"/>
              <a:t>3</a:t>
            </a:fld>
            <a:endParaRPr lang="en-US"/>
          </a:p>
        </p:txBody>
      </p:sp>
    </p:spTree>
    <p:extLst>
      <p:ext uri="{BB962C8B-B14F-4D97-AF65-F5344CB8AC3E}">
        <p14:creationId xmlns:p14="http://schemas.microsoft.com/office/powerpoint/2010/main" val="2855331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https://minorityhealth.hhs.gov/omh/browse.aspx?lvl=4&amp;lvlid=46</a:t>
            </a:r>
          </a:p>
          <a:p>
            <a:r>
              <a:rPr lang="en-US" dirty="0"/>
              <a:t>Asian American cancer statistics from HHS</a:t>
            </a:r>
          </a:p>
          <a:p>
            <a:endParaRPr lang="en-US" dirty="0"/>
          </a:p>
        </p:txBody>
      </p:sp>
      <p:sp>
        <p:nvSpPr>
          <p:cNvPr id="4" name="Slide Number Placeholder 3"/>
          <p:cNvSpPr>
            <a:spLocks noGrp="1"/>
          </p:cNvSpPr>
          <p:nvPr>
            <p:ph type="sldNum" sz="quarter" idx="10"/>
          </p:nvPr>
        </p:nvSpPr>
        <p:spPr/>
        <p:txBody>
          <a:bodyPr/>
          <a:lstStyle/>
          <a:p>
            <a:fld id="{790F5286-E4CD-4203-8DAB-7BD0092F1DBA}" type="slidenum">
              <a:rPr lang="en-US" smtClean="0"/>
              <a:t>4</a:t>
            </a:fld>
            <a:endParaRPr lang="en-US"/>
          </a:p>
        </p:txBody>
      </p:sp>
    </p:spTree>
    <p:extLst>
      <p:ext uri="{BB962C8B-B14F-4D97-AF65-F5344CB8AC3E}">
        <p14:creationId xmlns:p14="http://schemas.microsoft.com/office/powerpoint/2010/main" val="2073951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0F5286-E4CD-4203-8DAB-7BD0092F1DBA}" type="slidenum">
              <a:rPr lang="en-US" smtClean="0"/>
              <a:t>5</a:t>
            </a:fld>
            <a:endParaRPr lang="en-US"/>
          </a:p>
        </p:txBody>
      </p:sp>
    </p:spTree>
    <p:extLst>
      <p:ext uri="{BB962C8B-B14F-4D97-AF65-F5344CB8AC3E}">
        <p14:creationId xmlns:p14="http://schemas.microsoft.com/office/powerpoint/2010/main" val="774137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0F5286-E4CD-4203-8DAB-7BD0092F1DBA}" type="slidenum">
              <a:rPr lang="en-US" smtClean="0"/>
              <a:t>6</a:t>
            </a:fld>
            <a:endParaRPr lang="en-US"/>
          </a:p>
        </p:txBody>
      </p:sp>
    </p:spTree>
    <p:extLst>
      <p:ext uri="{BB962C8B-B14F-4D97-AF65-F5344CB8AC3E}">
        <p14:creationId xmlns:p14="http://schemas.microsoft.com/office/powerpoint/2010/main" val="2378589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0F5286-E4CD-4203-8DAB-7BD0092F1DBA}" type="slidenum">
              <a:rPr lang="en-US" smtClean="0"/>
              <a:t>7</a:t>
            </a:fld>
            <a:endParaRPr lang="en-US"/>
          </a:p>
        </p:txBody>
      </p:sp>
    </p:spTree>
    <p:extLst>
      <p:ext uri="{BB962C8B-B14F-4D97-AF65-F5344CB8AC3E}">
        <p14:creationId xmlns:p14="http://schemas.microsoft.com/office/powerpoint/2010/main" val="588379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F206CC-99E3-4B34-8C5E-D1E9F5AE34A0}" type="slidenum">
              <a:rPr lang="en-US" smtClean="0"/>
              <a:t>8</a:t>
            </a:fld>
            <a:endParaRPr lang="en-US"/>
          </a:p>
        </p:txBody>
      </p:sp>
    </p:spTree>
    <p:extLst>
      <p:ext uri="{BB962C8B-B14F-4D97-AF65-F5344CB8AC3E}">
        <p14:creationId xmlns:p14="http://schemas.microsoft.com/office/powerpoint/2010/main" val="610025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0F5286-E4CD-4203-8DAB-7BD0092F1DBA}" type="slidenum">
              <a:rPr lang="en-US" smtClean="0"/>
              <a:t>10</a:t>
            </a:fld>
            <a:endParaRPr lang="en-US"/>
          </a:p>
        </p:txBody>
      </p:sp>
    </p:spTree>
    <p:extLst>
      <p:ext uri="{BB962C8B-B14F-4D97-AF65-F5344CB8AC3E}">
        <p14:creationId xmlns:p14="http://schemas.microsoft.com/office/powerpoint/2010/main" val="2836668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4/24/2021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22891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3139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92615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4/24/2021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0898906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30463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4/24/2021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42509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4/24/2021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97289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334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72768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5847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4/24/2021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8567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4/24/2021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32907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4/24/2021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86221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4/24/2021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43389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4/24/2021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75335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4/24/2021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19136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73995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4/24/2021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346020288"/>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0.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25.pn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6.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040117"/>
          </a:xfrm>
        </p:spPr>
        <p:txBody>
          <a:bodyPr/>
          <a:lstStyle/>
          <a:p>
            <a:pPr algn="ctr"/>
            <a:r>
              <a:rPr lang="en-US" sz="8000" b="1" dirty="0">
                <a:solidFill>
                  <a:schemeClr val="tx1">
                    <a:lumMod val="95000"/>
                  </a:schemeClr>
                </a:solidFill>
                <a:latin typeface="Gill Sans MT" panose="020B0502020104020203" pitchFamily="34" charset="0"/>
              </a:rPr>
              <a:t>Cancer Screening</a:t>
            </a:r>
            <a:br>
              <a:rPr lang="en-US" sz="6000" dirty="0">
                <a:solidFill>
                  <a:schemeClr val="tx1">
                    <a:lumMod val="95000"/>
                  </a:schemeClr>
                </a:solidFill>
                <a:latin typeface="Gill Sans MT" panose="020B0502020104020203" pitchFamily="34" charset="0"/>
              </a:rPr>
            </a:br>
            <a:r>
              <a:rPr lang="en-US" sz="6000" dirty="0">
                <a:solidFill>
                  <a:schemeClr val="tx1">
                    <a:lumMod val="95000"/>
                  </a:schemeClr>
                </a:solidFill>
                <a:latin typeface="Gill Sans MT" panose="020B0502020104020203" pitchFamily="34" charset="0"/>
              </a:rPr>
              <a:t>Who, When and How</a:t>
            </a:r>
            <a:endParaRPr lang="en-US" dirty="0">
              <a:solidFill>
                <a:schemeClr val="tx1">
                  <a:lumMod val="95000"/>
                </a:schemeClr>
              </a:solidFill>
            </a:endParaRPr>
          </a:p>
        </p:txBody>
      </p:sp>
      <p:sp>
        <p:nvSpPr>
          <p:cNvPr id="3" name="Subtitle 2"/>
          <p:cNvSpPr>
            <a:spLocks noGrp="1"/>
          </p:cNvSpPr>
          <p:nvPr>
            <p:ph type="subTitle" idx="1"/>
          </p:nvPr>
        </p:nvSpPr>
        <p:spPr/>
        <p:txBody>
          <a:bodyPr/>
          <a:lstStyle/>
          <a:p>
            <a:pPr algn="ctr"/>
            <a:r>
              <a:rPr lang="en-US" dirty="0">
                <a:solidFill>
                  <a:srgbClr val="FFFF00"/>
                </a:solidFill>
                <a:latin typeface="Cambria" panose="02040503050406030204" pitchFamily="18" charset="0"/>
                <a:ea typeface="Cambria" panose="02040503050406030204" pitchFamily="18" charset="0"/>
              </a:rPr>
              <a:t>Hailan Liu, PA-C, PhD</a:t>
            </a:r>
          </a:p>
          <a:p>
            <a:pPr algn="ctr"/>
            <a:r>
              <a:rPr lang="en-US" dirty="0">
                <a:solidFill>
                  <a:srgbClr val="FFFF00"/>
                </a:solidFill>
                <a:latin typeface="Cambria" panose="02040503050406030204" pitchFamily="18" charset="0"/>
                <a:ea typeface="Cambria" panose="02040503050406030204" pitchFamily="18" charset="0"/>
              </a:rPr>
              <a:t>Fox Chase Cancer Center</a:t>
            </a:r>
          </a:p>
          <a:p>
            <a:endParaRPr lang="en-US" dirty="0"/>
          </a:p>
        </p:txBody>
      </p:sp>
    </p:spTree>
    <p:extLst>
      <p:ext uri="{BB962C8B-B14F-4D97-AF65-F5344CB8AC3E}">
        <p14:creationId xmlns:p14="http://schemas.microsoft.com/office/powerpoint/2010/main" val="3318647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ill Sans MT" panose="020B0502020104020203" pitchFamily="34" charset="0"/>
              </a:rPr>
              <a:t>Cervical Cancer Screening</a:t>
            </a:r>
          </a:p>
        </p:txBody>
      </p:sp>
      <p:sp>
        <p:nvSpPr>
          <p:cNvPr id="3" name="Content Placeholder 2"/>
          <p:cNvSpPr>
            <a:spLocks noGrp="1"/>
          </p:cNvSpPr>
          <p:nvPr>
            <p:ph idx="1"/>
          </p:nvPr>
        </p:nvSpPr>
        <p:spPr>
          <a:xfrm>
            <a:off x="1014762" y="1538868"/>
            <a:ext cx="9035092" cy="4709531"/>
          </a:xfrm>
        </p:spPr>
        <p:txBody>
          <a:bodyPr>
            <a:normAutofit/>
          </a:bodyPr>
          <a:lstStyle/>
          <a:p>
            <a:pPr marL="0" indent="0">
              <a:buNone/>
            </a:pPr>
            <a:r>
              <a:rPr lang="en-US" sz="2800" b="1" dirty="0">
                <a:latin typeface="Cambria" panose="02040503050406030204" pitchFamily="18" charset="0"/>
                <a:ea typeface="Cambria" panose="02040503050406030204" pitchFamily="18" charset="0"/>
              </a:rPr>
              <a:t>Pap smear and HPV test</a:t>
            </a:r>
          </a:p>
          <a:p>
            <a:pPr marL="0" indent="0">
              <a:buNone/>
            </a:pPr>
            <a:endParaRPr lang="en-US" sz="2800" b="1" dirty="0">
              <a:latin typeface="Cambria" panose="02040503050406030204" pitchFamily="18" charset="0"/>
              <a:ea typeface="Cambria" panose="02040503050406030204" pitchFamily="18" charset="0"/>
            </a:endParaRPr>
          </a:p>
          <a:p>
            <a:pPr marL="0" indent="0">
              <a:buNone/>
            </a:pPr>
            <a:endParaRPr lang="en-US" sz="2800" b="1" dirty="0">
              <a:latin typeface="Cambria" panose="02040503050406030204" pitchFamily="18" charset="0"/>
              <a:ea typeface="Cambria" panose="02040503050406030204" pitchFamily="18" charset="0"/>
            </a:endParaRPr>
          </a:p>
          <a:p>
            <a:pPr marL="0" indent="0">
              <a:buNone/>
            </a:pPr>
            <a:endParaRPr lang="en-US" sz="2800" b="1" dirty="0">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3"/>
          <a:stretch>
            <a:fillRect/>
          </a:stretch>
        </p:blipFill>
        <p:spPr>
          <a:xfrm>
            <a:off x="10427105" y="0"/>
            <a:ext cx="699953" cy="1137424"/>
          </a:xfrm>
          <a:prstGeom prst="rect">
            <a:avLst/>
          </a:prstGeom>
        </p:spPr>
      </p:pic>
      <p:graphicFrame>
        <p:nvGraphicFramePr>
          <p:cNvPr id="7" name="Diagram 6"/>
          <p:cNvGraphicFramePr/>
          <p:nvPr>
            <p:extLst>
              <p:ext uri="{D42A27DB-BD31-4B8C-83A1-F6EECF244321}">
                <p14:modId xmlns:p14="http://schemas.microsoft.com/office/powerpoint/2010/main" val="2766064047"/>
              </p:ext>
            </p:extLst>
          </p:nvPr>
        </p:nvGraphicFramePr>
        <p:xfrm>
          <a:off x="1114143" y="2228797"/>
          <a:ext cx="9036072" cy="40196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84343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ill Sans MT" panose="020B0502020104020203" pitchFamily="34" charset="0"/>
              </a:rPr>
              <a:t>HPV and HPV Vaccine</a:t>
            </a:r>
          </a:p>
        </p:txBody>
      </p:sp>
      <p:sp>
        <p:nvSpPr>
          <p:cNvPr id="3" name="Content Placeholder 2"/>
          <p:cNvSpPr>
            <a:spLocks noGrp="1"/>
          </p:cNvSpPr>
          <p:nvPr>
            <p:ph idx="1"/>
          </p:nvPr>
        </p:nvSpPr>
        <p:spPr>
          <a:xfrm>
            <a:off x="6119984" y="1965983"/>
            <a:ext cx="5638779" cy="3896198"/>
          </a:xfrm>
        </p:spPr>
        <p:txBody>
          <a:bodyPr/>
          <a:lstStyle/>
          <a:p>
            <a:r>
              <a:rPr lang="en-US" dirty="0">
                <a:latin typeface="Cambria" panose="02040503050406030204" pitchFamily="18" charset="0"/>
                <a:ea typeface="Cambria" panose="02040503050406030204" pitchFamily="18" charset="0"/>
              </a:rPr>
              <a:t>HPV spread through sexual contact mainly. </a:t>
            </a:r>
          </a:p>
          <a:p>
            <a:r>
              <a:rPr lang="en-US" dirty="0">
                <a:latin typeface="Cambria" panose="02040503050406030204" pitchFamily="18" charset="0"/>
                <a:ea typeface="Cambria" panose="02040503050406030204" pitchFamily="18" charset="0"/>
              </a:rPr>
              <a:t>Can cause genital warts and cancer (cervical , vulvar, penile, anal, oropharyngeal cancer </a:t>
            </a:r>
            <a:r>
              <a:rPr lang="en-US" dirty="0" err="1">
                <a:latin typeface="Cambria" panose="02040503050406030204" pitchFamily="18" charset="0"/>
                <a:ea typeface="Cambria" panose="02040503050406030204" pitchFamily="18" charset="0"/>
              </a:rPr>
              <a:t>etc</a:t>
            </a:r>
            <a:r>
              <a:rPr lang="en-US" dirty="0">
                <a:latin typeface="Cambria" panose="02040503050406030204" pitchFamily="18" charset="0"/>
                <a:ea typeface="Cambria" panose="02040503050406030204" pitchFamily="18" charset="0"/>
              </a:rPr>
              <a:t>)</a:t>
            </a:r>
          </a:p>
          <a:p>
            <a:r>
              <a:rPr lang="en-US" dirty="0">
                <a:latin typeface="Cambria" panose="02040503050406030204" pitchFamily="18" charset="0"/>
                <a:ea typeface="Cambria" panose="02040503050406030204" pitchFamily="18" charset="0"/>
              </a:rPr>
              <a:t>High risk HPV: 16 and 18</a:t>
            </a:r>
          </a:p>
          <a:p>
            <a:r>
              <a:rPr lang="en-US" dirty="0">
                <a:latin typeface="Cambria" panose="02040503050406030204" pitchFamily="18" charset="0"/>
                <a:ea typeface="Cambria" panose="02040503050406030204" pitchFamily="18" charset="0"/>
              </a:rPr>
              <a:t>HPV vaccine: Gardasil 9 (16, 18, 31, 33, 45, 52, 58)</a:t>
            </a:r>
          </a:p>
          <a:p>
            <a:r>
              <a:rPr lang="en-US" dirty="0">
                <a:latin typeface="Cambria" panose="02040503050406030204" pitchFamily="18" charset="0"/>
                <a:ea typeface="Cambria" panose="02040503050406030204" pitchFamily="18" charset="0"/>
              </a:rPr>
              <a:t>Recommended age: 9-14 </a:t>
            </a:r>
            <a:r>
              <a:rPr lang="en-US" dirty="0" err="1">
                <a:latin typeface="Cambria" panose="02040503050406030204" pitchFamily="18" charset="0"/>
                <a:ea typeface="Cambria" panose="02040503050406030204" pitchFamily="18" charset="0"/>
              </a:rPr>
              <a:t>yo</a:t>
            </a:r>
            <a:r>
              <a:rPr lang="en-US" dirty="0">
                <a:latin typeface="Cambria" panose="02040503050406030204" pitchFamily="18" charset="0"/>
                <a:ea typeface="Cambria" panose="02040503050406030204" pitchFamily="18" charset="0"/>
              </a:rPr>
              <a:t> recommended, up to 45 </a:t>
            </a:r>
            <a:r>
              <a:rPr lang="en-US" dirty="0" err="1">
                <a:latin typeface="Cambria" panose="02040503050406030204" pitchFamily="18" charset="0"/>
                <a:ea typeface="Cambria" panose="02040503050406030204" pitchFamily="18" charset="0"/>
              </a:rPr>
              <a:t>yo</a:t>
            </a:r>
            <a:r>
              <a:rPr lang="en-US" dirty="0">
                <a:latin typeface="Cambria" panose="02040503050406030204" pitchFamily="18" charset="0"/>
                <a:ea typeface="Cambria" panose="02040503050406030204" pitchFamily="18" charset="0"/>
              </a:rPr>
              <a:t> in certain situation. </a:t>
            </a:r>
          </a:p>
        </p:txBody>
      </p:sp>
      <p:pic>
        <p:nvPicPr>
          <p:cNvPr id="5" name="Picture 4"/>
          <p:cNvPicPr>
            <a:picLocks noChangeAspect="1"/>
          </p:cNvPicPr>
          <p:nvPr/>
        </p:nvPicPr>
        <p:blipFill>
          <a:blip r:embed="rId3"/>
          <a:stretch>
            <a:fillRect/>
          </a:stretch>
        </p:blipFill>
        <p:spPr>
          <a:xfrm>
            <a:off x="442174" y="1853248"/>
            <a:ext cx="5486400" cy="4114800"/>
          </a:xfrm>
          <a:prstGeom prst="rect">
            <a:avLst/>
          </a:prstGeom>
        </p:spPr>
      </p:pic>
      <p:pic>
        <p:nvPicPr>
          <p:cNvPr id="6" name="Picture 5"/>
          <p:cNvPicPr>
            <a:picLocks noChangeAspect="1"/>
          </p:cNvPicPr>
          <p:nvPr/>
        </p:nvPicPr>
        <p:blipFill>
          <a:blip r:embed="rId4"/>
          <a:stretch>
            <a:fillRect/>
          </a:stretch>
        </p:blipFill>
        <p:spPr>
          <a:xfrm>
            <a:off x="10380079" y="12932"/>
            <a:ext cx="743033" cy="1140051"/>
          </a:xfrm>
          <a:prstGeom prst="rect">
            <a:avLst/>
          </a:prstGeom>
        </p:spPr>
      </p:pic>
    </p:spTree>
    <p:extLst>
      <p:ext uri="{BB962C8B-B14F-4D97-AF65-F5344CB8AC3E}">
        <p14:creationId xmlns:p14="http://schemas.microsoft.com/office/powerpoint/2010/main" val="3222032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ill Sans MT" panose="020B0502020104020203" pitchFamily="34" charset="0"/>
              </a:rPr>
              <a:t>Colorectal Cancer</a:t>
            </a:r>
          </a:p>
        </p:txBody>
      </p:sp>
      <p:sp>
        <p:nvSpPr>
          <p:cNvPr id="6" name="Content Placeholder 5"/>
          <p:cNvSpPr>
            <a:spLocks noGrp="1"/>
          </p:cNvSpPr>
          <p:nvPr>
            <p:ph sz="half" idx="2"/>
          </p:nvPr>
        </p:nvSpPr>
        <p:spPr>
          <a:xfrm>
            <a:off x="5557931" y="1805522"/>
            <a:ext cx="5181600" cy="4351338"/>
          </a:xfrm>
        </p:spPr>
        <p:txBody>
          <a:bodyPr>
            <a:normAutofit fontScale="92500"/>
          </a:bodyPr>
          <a:lstStyle/>
          <a:p>
            <a:r>
              <a:rPr lang="en-US" sz="2400" dirty="0">
                <a:latin typeface="Cambria" panose="02040503050406030204" pitchFamily="18" charset="0"/>
                <a:ea typeface="Cambria" panose="02040503050406030204" pitchFamily="18" charset="0"/>
              </a:rPr>
              <a:t>3</a:t>
            </a:r>
            <a:r>
              <a:rPr lang="en-US" sz="2400" baseline="30000" dirty="0">
                <a:latin typeface="Cambria" panose="02040503050406030204" pitchFamily="18" charset="0"/>
                <a:ea typeface="Cambria" panose="02040503050406030204" pitchFamily="18" charset="0"/>
              </a:rPr>
              <a:t>rd</a:t>
            </a:r>
            <a:r>
              <a:rPr lang="en-US" sz="2400" dirty="0">
                <a:latin typeface="Cambria" panose="02040503050406030204" pitchFamily="18" charset="0"/>
                <a:ea typeface="Cambria" panose="02040503050406030204" pitchFamily="18" charset="0"/>
              </a:rPr>
              <a:t> most commonly diagnosed cancer (1 in 23 risk in men and 1 in 25 for women)</a:t>
            </a:r>
          </a:p>
          <a:p>
            <a:r>
              <a:rPr lang="en-US" sz="2400" dirty="0">
                <a:latin typeface="Cambria" panose="02040503050406030204" pitchFamily="18" charset="0"/>
                <a:ea typeface="Cambria" panose="02040503050406030204" pitchFamily="18" charset="0"/>
              </a:rPr>
              <a:t> 2</a:t>
            </a:r>
            <a:r>
              <a:rPr lang="en-US" sz="2400" baseline="30000" dirty="0">
                <a:latin typeface="Cambria" panose="02040503050406030204" pitchFamily="18" charset="0"/>
                <a:ea typeface="Cambria" panose="02040503050406030204" pitchFamily="18" charset="0"/>
              </a:rPr>
              <a:t>nd</a:t>
            </a:r>
            <a:r>
              <a:rPr lang="en-US" sz="2400" dirty="0">
                <a:latin typeface="Cambria" panose="02040503050406030204" pitchFamily="18" charset="0"/>
                <a:ea typeface="Cambria" panose="02040503050406030204" pitchFamily="18" charset="0"/>
              </a:rPr>
              <a:t> leading cause of cancer death</a:t>
            </a:r>
          </a:p>
          <a:p>
            <a:r>
              <a:rPr lang="en-US" sz="2400" dirty="0">
                <a:latin typeface="Cambria" panose="02040503050406030204" pitchFamily="18" charset="0"/>
                <a:ea typeface="Cambria" panose="02040503050406030204" pitchFamily="18" charset="0"/>
              </a:rPr>
              <a:t>Young onset (people under 55) is still on the rise </a:t>
            </a:r>
          </a:p>
          <a:p>
            <a:r>
              <a:rPr lang="en-US" sz="2400" dirty="0">
                <a:latin typeface="Cambria" panose="02040503050406030204" pitchFamily="18" charset="0"/>
                <a:ea typeface="Cambria" panose="02040503050406030204" pitchFamily="18" charset="0"/>
              </a:rPr>
              <a:t>Overall lower rate of CRC screening in Asian Americans. </a:t>
            </a:r>
          </a:p>
          <a:p>
            <a:r>
              <a:rPr lang="en-US" sz="2400" dirty="0">
                <a:latin typeface="Cambria" panose="02040503050406030204" pitchFamily="18" charset="0"/>
                <a:ea typeface="Cambria" panose="02040503050406030204" pitchFamily="18" charset="0"/>
              </a:rPr>
              <a:t>Risk Factors: age, family </a:t>
            </a:r>
            <a:r>
              <a:rPr lang="en-US" sz="2400" dirty="0" err="1">
                <a:latin typeface="Cambria" panose="02040503050406030204" pitchFamily="18" charset="0"/>
                <a:ea typeface="Cambria" panose="02040503050406030204" pitchFamily="18" charset="0"/>
              </a:rPr>
              <a:t>hx</a:t>
            </a:r>
            <a:r>
              <a:rPr lang="en-US" sz="2400" dirty="0">
                <a:latin typeface="Cambria" panose="02040503050406030204" pitchFamily="18" charset="0"/>
                <a:ea typeface="Cambria" panose="02040503050406030204" pitchFamily="18" charset="0"/>
              </a:rPr>
              <a:t>, personal </a:t>
            </a:r>
            <a:r>
              <a:rPr lang="en-US" sz="2400" dirty="0" err="1">
                <a:latin typeface="Cambria" panose="02040503050406030204" pitchFamily="18" charset="0"/>
                <a:ea typeface="Cambria" panose="02040503050406030204" pitchFamily="18" charset="0"/>
              </a:rPr>
              <a:t>hx</a:t>
            </a:r>
            <a:r>
              <a:rPr lang="en-US" sz="2400" dirty="0">
                <a:latin typeface="Cambria" panose="02040503050406030204" pitchFamily="18" charset="0"/>
                <a:ea typeface="Cambria" panose="02040503050406030204" pitchFamily="18" charset="0"/>
              </a:rPr>
              <a:t> of polyps, IBD, inherited syndrome, obesity, diet, smoking, alcohol use, </a:t>
            </a:r>
            <a:r>
              <a:rPr lang="en-US" sz="2400" dirty="0" err="1">
                <a:latin typeface="Cambria" panose="02040503050406030204" pitchFamily="18" charset="0"/>
                <a:ea typeface="Cambria" panose="02040503050406030204" pitchFamily="18" charset="0"/>
              </a:rPr>
              <a:t>etc</a:t>
            </a:r>
            <a:r>
              <a:rPr lang="en-US" sz="2400" dirty="0">
                <a:latin typeface="Cambria" panose="02040503050406030204" pitchFamily="18" charset="0"/>
                <a:ea typeface="Cambria" panose="02040503050406030204" pitchFamily="18" charset="0"/>
              </a:rPr>
              <a:t>)</a:t>
            </a:r>
          </a:p>
        </p:txBody>
      </p:sp>
      <p:pic>
        <p:nvPicPr>
          <p:cNvPr id="3" name="Picture 2"/>
          <p:cNvPicPr>
            <a:picLocks noChangeAspect="1"/>
          </p:cNvPicPr>
          <p:nvPr/>
        </p:nvPicPr>
        <p:blipFill>
          <a:blip r:embed="rId2"/>
          <a:stretch>
            <a:fillRect/>
          </a:stretch>
        </p:blipFill>
        <p:spPr>
          <a:xfrm>
            <a:off x="10288388" y="0"/>
            <a:ext cx="902286" cy="1170533"/>
          </a:xfrm>
          <a:prstGeom prst="rect">
            <a:avLst/>
          </a:prstGeom>
        </p:spPr>
      </p:pic>
      <p:pic>
        <p:nvPicPr>
          <p:cNvPr id="7" name="Content Placeholder 6"/>
          <p:cNvPicPr>
            <a:picLocks noGrp="1" noChangeAspect="1"/>
          </p:cNvPicPr>
          <p:nvPr>
            <p:ph sz="half" idx="1"/>
          </p:nvPr>
        </p:nvPicPr>
        <p:blipFill>
          <a:blip r:embed="rId3"/>
          <a:stretch>
            <a:fillRect/>
          </a:stretch>
        </p:blipFill>
        <p:spPr>
          <a:xfrm>
            <a:off x="907735" y="1386601"/>
            <a:ext cx="3345787" cy="5018681"/>
          </a:xfrm>
          <a:prstGeom prst="rect">
            <a:avLst/>
          </a:prstGeom>
        </p:spPr>
      </p:pic>
      <p:pic>
        <p:nvPicPr>
          <p:cNvPr id="4" name="Picture 3">
            <a:extLst>
              <a:ext uri="{FF2B5EF4-FFF2-40B4-BE49-F238E27FC236}">
                <a16:creationId xmlns:a16="http://schemas.microsoft.com/office/drawing/2014/main" id="{80D468AD-CC5B-466A-BBBF-67BEC771069E}"/>
              </a:ext>
            </a:extLst>
          </p:cNvPr>
          <p:cNvPicPr>
            <a:picLocks noChangeAspect="1"/>
          </p:cNvPicPr>
          <p:nvPr/>
        </p:nvPicPr>
        <p:blipFill>
          <a:blip r:embed="rId4"/>
          <a:stretch>
            <a:fillRect/>
          </a:stretch>
        </p:blipFill>
        <p:spPr>
          <a:xfrm>
            <a:off x="3129753" y="2787131"/>
            <a:ext cx="666936" cy="465813"/>
          </a:xfrm>
          <a:prstGeom prst="rect">
            <a:avLst/>
          </a:prstGeom>
        </p:spPr>
      </p:pic>
    </p:spTree>
    <p:extLst>
      <p:ext uri="{BB962C8B-B14F-4D97-AF65-F5344CB8AC3E}">
        <p14:creationId xmlns:p14="http://schemas.microsoft.com/office/powerpoint/2010/main" val="4258792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latin typeface="Gill Sans MT" panose="020B0502020104020203" pitchFamily="34" charset="0"/>
              </a:rPr>
              <a:t>Colorectal Cancer Screening</a:t>
            </a:r>
            <a:endParaRPr lang="en-US" b="1" dirty="0"/>
          </a:p>
        </p:txBody>
      </p:sp>
      <p:sp>
        <p:nvSpPr>
          <p:cNvPr id="6" name="Content Placeholder 5"/>
          <p:cNvSpPr>
            <a:spLocks noGrp="1"/>
          </p:cNvSpPr>
          <p:nvPr>
            <p:ph idx="1"/>
          </p:nvPr>
        </p:nvSpPr>
        <p:spPr>
          <a:xfrm>
            <a:off x="1115120" y="1282390"/>
            <a:ext cx="8934731" cy="4527395"/>
          </a:xfrm>
        </p:spPr>
        <p:txBody>
          <a:bodyPr/>
          <a:lstStyle/>
          <a:p>
            <a:r>
              <a:rPr lang="en-US" b="1" dirty="0"/>
              <a:t>When</a:t>
            </a:r>
          </a:p>
          <a:p>
            <a:endParaRPr lang="en-US" dirty="0"/>
          </a:p>
          <a:p>
            <a:endParaRPr lang="en-US" dirty="0"/>
          </a:p>
          <a:p>
            <a:endParaRPr lang="en-US" dirty="0"/>
          </a:p>
          <a:p>
            <a:endParaRPr lang="en-US" dirty="0"/>
          </a:p>
          <a:p>
            <a:r>
              <a:rPr lang="en-US" b="1" dirty="0"/>
              <a:t>How</a:t>
            </a:r>
          </a:p>
        </p:txBody>
      </p:sp>
      <p:pic>
        <p:nvPicPr>
          <p:cNvPr id="7" name="Picture 6"/>
          <p:cNvPicPr>
            <a:picLocks noChangeAspect="1"/>
          </p:cNvPicPr>
          <p:nvPr/>
        </p:nvPicPr>
        <p:blipFill rotWithShape="1">
          <a:blip r:embed="rId3"/>
          <a:srcRect l="12398" r="15867" b="13701"/>
          <a:stretch/>
        </p:blipFill>
        <p:spPr>
          <a:xfrm>
            <a:off x="10370633" y="0"/>
            <a:ext cx="903249" cy="1172162"/>
          </a:xfrm>
          <a:prstGeom prst="rect">
            <a:avLst/>
          </a:prstGeom>
        </p:spPr>
      </p:pic>
      <p:graphicFrame>
        <p:nvGraphicFramePr>
          <p:cNvPr id="8" name="Diagram 7"/>
          <p:cNvGraphicFramePr/>
          <p:nvPr>
            <p:extLst>
              <p:ext uri="{D42A27DB-BD31-4B8C-83A1-F6EECF244321}">
                <p14:modId xmlns:p14="http://schemas.microsoft.com/office/powerpoint/2010/main" val="904019190"/>
              </p:ext>
            </p:extLst>
          </p:nvPr>
        </p:nvGraphicFramePr>
        <p:xfrm>
          <a:off x="1239023" y="1853248"/>
          <a:ext cx="8686927" cy="15590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p:cNvGraphicFramePr/>
          <p:nvPr>
            <p:extLst>
              <p:ext uri="{D42A27DB-BD31-4B8C-83A1-F6EECF244321}">
                <p14:modId xmlns:p14="http://schemas.microsoft.com/office/powerpoint/2010/main" val="1941249880"/>
              </p:ext>
            </p:extLst>
          </p:nvPr>
        </p:nvGraphicFramePr>
        <p:xfrm>
          <a:off x="1239023" y="3929521"/>
          <a:ext cx="8686928" cy="159247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 name="Rectangle 9"/>
          <p:cNvSpPr/>
          <p:nvPr/>
        </p:nvSpPr>
        <p:spPr>
          <a:xfrm>
            <a:off x="1115120" y="6043631"/>
            <a:ext cx="9746166" cy="4001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2000" b="1" dirty="0">
                <a:solidFill>
                  <a:schemeClr val="bg1"/>
                </a:solidFill>
              </a:rPr>
              <a:t>Colonoscopy:</a:t>
            </a:r>
            <a:r>
              <a:rPr lang="en-US" sz="2000" b="1" dirty="0"/>
              <a:t> can remove polyps during direct visualization. The ultimate test</a:t>
            </a:r>
          </a:p>
        </p:txBody>
      </p:sp>
      <p:pic>
        <p:nvPicPr>
          <p:cNvPr id="2" name="Picture 1">
            <a:extLst>
              <a:ext uri="{FF2B5EF4-FFF2-40B4-BE49-F238E27FC236}">
                <a16:creationId xmlns:a16="http://schemas.microsoft.com/office/drawing/2014/main" id="{69CB964D-C738-4BB3-AD53-3E827CD0CFBD}"/>
              </a:ext>
            </a:extLst>
          </p:cNvPr>
          <p:cNvPicPr>
            <a:picLocks noChangeAspect="1"/>
          </p:cNvPicPr>
          <p:nvPr/>
        </p:nvPicPr>
        <p:blipFill>
          <a:blip r:embed="rId14"/>
          <a:stretch>
            <a:fillRect/>
          </a:stretch>
        </p:blipFill>
        <p:spPr>
          <a:xfrm>
            <a:off x="10239622" y="4115492"/>
            <a:ext cx="1674516" cy="1172162"/>
          </a:xfrm>
          <a:prstGeom prst="rect">
            <a:avLst/>
          </a:prstGeom>
        </p:spPr>
      </p:pic>
    </p:spTree>
    <p:extLst>
      <p:ext uri="{BB962C8B-B14F-4D97-AF65-F5344CB8AC3E}">
        <p14:creationId xmlns:p14="http://schemas.microsoft.com/office/powerpoint/2010/main" val="366309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ill Sans MT" panose="020B0502020104020203" pitchFamily="34" charset="0"/>
              </a:rPr>
              <a:t>Prostate Cancer</a:t>
            </a:r>
            <a:endParaRPr lang="en-US" dirty="0"/>
          </a:p>
        </p:txBody>
      </p:sp>
      <p:sp>
        <p:nvSpPr>
          <p:cNvPr id="3" name="Content Placeholder 2"/>
          <p:cNvSpPr>
            <a:spLocks noGrp="1"/>
          </p:cNvSpPr>
          <p:nvPr>
            <p:ph idx="1"/>
          </p:nvPr>
        </p:nvSpPr>
        <p:spPr>
          <a:xfrm>
            <a:off x="4434214" y="1852156"/>
            <a:ext cx="6663846" cy="4396244"/>
          </a:xfrm>
        </p:spPr>
        <p:txBody>
          <a:bodyPr/>
          <a:lstStyle/>
          <a:p>
            <a:r>
              <a:rPr lang="en-US" dirty="0">
                <a:latin typeface="Cambria" panose="02040503050406030204" pitchFamily="18" charset="0"/>
                <a:ea typeface="Cambria" panose="02040503050406030204" pitchFamily="18" charset="0"/>
              </a:rPr>
              <a:t>Most common cancer in male</a:t>
            </a:r>
          </a:p>
          <a:p>
            <a:r>
              <a:rPr lang="en-US" dirty="0">
                <a:latin typeface="Cambria" panose="02040503050406030204" pitchFamily="18" charset="0"/>
                <a:ea typeface="Cambria" panose="02040503050406030204" pitchFamily="18" charset="0"/>
              </a:rPr>
              <a:t>1 in 8  life time risk</a:t>
            </a:r>
          </a:p>
          <a:p>
            <a:r>
              <a:rPr lang="en-US" dirty="0">
                <a:latin typeface="Cambria" panose="02040503050406030204" pitchFamily="18" charset="0"/>
                <a:ea typeface="Cambria" panose="02040503050406030204" pitchFamily="18" charset="0"/>
              </a:rPr>
              <a:t>2</a:t>
            </a:r>
            <a:r>
              <a:rPr lang="en-US" baseline="30000" dirty="0">
                <a:latin typeface="Cambria" panose="02040503050406030204" pitchFamily="18" charset="0"/>
                <a:ea typeface="Cambria" panose="02040503050406030204" pitchFamily="18" charset="0"/>
              </a:rPr>
              <a:t>nd</a:t>
            </a:r>
            <a:r>
              <a:rPr lang="en-US" dirty="0">
                <a:latin typeface="Cambria" panose="02040503050406030204" pitchFamily="18" charset="0"/>
                <a:ea typeface="Cambria" panose="02040503050406030204" pitchFamily="18" charset="0"/>
              </a:rPr>
              <a:t> leading cause of cancer death in man</a:t>
            </a:r>
          </a:p>
          <a:p>
            <a:r>
              <a:rPr lang="en-US" dirty="0">
                <a:latin typeface="Cambria" panose="02040503050406030204" pitchFamily="18" charset="0"/>
                <a:ea typeface="Cambria" panose="02040503050406030204" pitchFamily="18" charset="0"/>
              </a:rPr>
              <a:t>Average diagnosis around 66 </a:t>
            </a:r>
            <a:r>
              <a:rPr lang="en-US" dirty="0" err="1">
                <a:latin typeface="Cambria" panose="02040503050406030204" pitchFamily="18" charset="0"/>
                <a:ea typeface="Cambria" panose="02040503050406030204" pitchFamily="18" charset="0"/>
              </a:rPr>
              <a:t>yo</a:t>
            </a:r>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Many has indolent disease</a:t>
            </a:r>
          </a:p>
          <a:p>
            <a:r>
              <a:rPr lang="en-US" dirty="0">
                <a:latin typeface="Cambria" panose="02040503050406030204" pitchFamily="18" charset="0"/>
                <a:ea typeface="Cambria" panose="02040503050406030204" pitchFamily="18" charset="0"/>
              </a:rPr>
              <a:t>Risk factor: age, family </a:t>
            </a:r>
            <a:r>
              <a:rPr lang="en-US" dirty="0" err="1">
                <a:latin typeface="Cambria" panose="02040503050406030204" pitchFamily="18" charset="0"/>
                <a:ea typeface="Cambria" panose="02040503050406030204" pitchFamily="18" charset="0"/>
              </a:rPr>
              <a:t>hx</a:t>
            </a:r>
            <a:r>
              <a:rPr lang="en-US" dirty="0">
                <a:latin typeface="Cambria" panose="02040503050406030204" pitchFamily="18" charset="0"/>
                <a:ea typeface="Cambria" panose="02040503050406030204" pitchFamily="18" charset="0"/>
              </a:rPr>
              <a:t>, some genetic factors, obesity, smoking, chemical exposure, STD, etc.  </a:t>
            </a:r>
          </a:p>
        </p:txBody>
      </p:sp>
      <p:pic>
        <p:nvPicPr>
          <p:cNvPr id="4" name="Picture 3"/>
          <p:cNvPicPr>
            <a:picLocks noChangeAspect="1"/>
          </p:cNvPicPr>
          <p:nvPr/>
        </p:nvPicPr>
        <p:blipFill>
          <a:blip r:embed="rId2"/>
          <a:stretch>
            <a:fillRect/>
          </a:stretch>
        </p:blipFill>
        <p:spPr>
          <a:xfrm>
            <a:off x="812103" y="1852155"/>
            <a:ext cx="2930829" cy="4396244"/>
          </a:xfrm>
          <a:prstGeom prst="rect">
            <a:avLst/>
          </a:prstGeom>
        </p:spPr>
      </p:pic>
      <p:pic>
        <p:nvPicPr>
          <p:cNvPr id="5" name="Picture 4"/>
          <p:cNvPicPr>
            <a:picLocks noChangeAspect="1"/>
          </p:cNvPicPr>
          <p:nvPr/>
        </p:nvPicPr>
        <p:blipFill>
          <a:blip r:embed="rId3"/>
          <a:stretch>
            <a:fillRect/>
          </a:stretch>
        </p:blipFill>
        <p:spPr>
          <a:xfrm>
            <a:off x="8558814" y="4957045"/>
            <a:ext cx="3633186" cy="1900955"/>
          </a:xfrm>
          <a:prstGeom prst="rect">
            <a:avLst/>
          </a:prstGeom>
        </p:spPr>
      </p:pic>
    </p:spTree>
    <p:extLst>
      <p:ext uri="{BB962C8B-B14F-4D97-AF65-F5344CB8AC3E}">
        <p14:creationId xmlns:p14="http://schemas.microsoft.com/office/powerpoint/2010/main" val="1170808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ill Sans MT" panose="020B0502020104020203" pitchFamily="34" charset="0"/>
              </a:rPr>
              <a:t>Prostate Cancer Screening</a:t>
            </a:r>
          </a:p>
        </p:txBody>
      </p:sp>
      <p:sp>
        <p:nvSpPr>
          <p:cNvPr id="3" name="Content Placeholder 2"/>
          <p:cNvSpPr>
            <a:spLocks noGrp="1"/>
          </p:cNvSpPr>
          <p:nvPr>
            <p:ph idx="1"/>
          </p:nvPr>
        </p:nvSpPr>
        <p:spPr>
          <a:xfrm>
            <a:off x="825350" y="1402915"/>
            <a:ext cx="9046243" cy="4832958"/>
          </a:xfrm>
        </p:spPr>
        <p:txBody>
          <a:bodyPr/>
          <a:lstStyle/>
          <a:p>
            <a:r>
              <a:rPr lang="en-US" sz="2400" dirty="0">
                <a:latin typeface="Cambria" panose="02040503050406030204" pitchFamily="18" charset="0"/>
                <a:ea typeface="Cambria" panose="02040503050406030204" pitchFamily="18" charset="0"/>
              </a:rPr>
              <a:t>Most controversial between USPSTF and professional organizations. </a:t>
            </a:r>
          </a:p>
          <a:p>
            <a:endParaRPr lang="en-US" dirty="0">
              <a:latin typeface="Cambria" panose="02040503050406030204" pitchFamily="18" charset="0"/>
              <a:ea typeface="Cambria" panose="02040503050406030204" pitchFamily="18" charset="0"/>
            </a:endParaRPr>
          </a:p>
          <a:p>
            <a:r>
              <a:rPr lang="en-US" sz="2400" b="1" dirty="0">
                <a:latin typeface="Cambria" panose="02040503050406030204" pitchFamily="18" charset="0"/>
                <a:ea typeface="Cambria" panose="02040503050406030204" pitchFamily="18" charset="0"/>
              </a:rPr>
              <a:t>When</a:t>
            </a: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r>
              <a:rPr lang="en-US" sz="2400" b="1" dirty="0">
                <a:latin typeface="Cambria" panose="02040503050406030204" pitchFamily="18" charset="0"/>
                <a:ea typeface="Cambria" panose="02040503050406030204" pitchFamily="18" charset="0"/>
              </a:rPr>
              <a:t>How: </a:t>
            </a:r>
            <a:r>
              <a:rPr lang="en-US" dirty="0">
                <a:latin typeface="Cambria" panose="02040503050406030204" pitchFamily="18" charset="0"/>
                <a:ea typeface="Cambria" panose="02040503050406030204" pitchFamily="18" charset="0"/>
              </a:rPr>
              <a:t>Digital prostate exam, PSA</a:t>
            </a:r>
          </a:p>
          <a:p>
            <a:endParaRPr lang="en-US" dirty="0"/>
          </a:p>
        </p:txBody>
      </p:sp>
      <p:pic>
        <p:nvPicPr>
          <p:cNvPr id="4" name="Picture 3"/>
          <p:cNvPicPr>
            <a:picLocks noChangeAspect="1"/>
          </p:cNvPicPr>
          <p:nvPr/>
        </p:nvPicPr>
        <p:blipFill>
          <a:blip r:embed="rId2"/>
          <a:stretch>
            <a:fillRect/>
          </a:stretch>
        </p:blipFill>
        <p:spPr>
          <a:xfrm>
            <a:off x="10425713" y="0"/>
            <a:ext cx="750073" cy="1159728"/>
          </a:xfrm>
          <a:prstGeom prst="rect">
            <a:avLst/>
          </a:prstGeom>
        </p:spPr>
      </p:pic>
      <p:graphicFrame>
        <p:nvGraphicFramePr>
          <p:cNvPr id="5" name="Diagram 4"/>
          <p:cNvGraphicFramePr/>
          <p:nvPr>
            <p:extLst>
              <p:ext uri="{D42A27DB-BD31-4B8C-83A1-F6EECF244321}">
                <p14:modId xmlns:p14="http://schemas.microsoft.com/office/powerpoint/2010/main" val="4161030690"/>
              </p:ext>
            </p:extLst>
          </p:nvPr>
        </p:nvGraphicFramePr>
        <p:xfrm>
          <a:off x="1249016" y="3216803"/>
          <a:ext cx="8712197" cy="2185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0712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r>
              <a:rPr lang="en-US" b="1" dirty="0">
                <a:latin typeface="Gill Sans MT" panose="020B0502020104020203" pitchFamily="34" charset="0"/>
              </a:rPr>
              <a:t>Lung Cancer</a:t>
            </a:r>
          </a:p>
        </p:txBody>
      </p:sp>
      <p:sp>
        <p:nvSpPr>
          <p:cNvPr id="3" name="Content Placeholder 2"/>
          <p:cNvSpPr>
            <a:spLocks noGrp="1"/>
          </p:cNvSpPr>
          <p:nvPr>
            <p:ph idx="1"/>
          </p:nvPr>
        </p:nvSpPr>
        <p:spPr>
          <a:xfrm>
            <a:off x="4910202" y="1895962"/>
            <a:ext cx="6443597" cy="4308955"/>
          </a:xfrm>
        </p:spPr>
        <p:txBody>
          <a:bodyPr>
            <a:normAutofit lnSpcReduction="10000"/>
          </a:bodyPr>
          <a:lstStyle/>
          <a:p>
            <a:r>
              <a:rPr lang="en-US" sz="2400" dirty="0">
                <a:latin typeface="Cambria" panose="02040503050406030204" pitchFamily="18" charset="0"/>
                <a:ea typeface="Cambria" panose="02040503050406030204" pitchFamily="18" charset="0"/>
              </a:rPr>
              <a:t>2</a:t>
            </a:r>
            <a:r>
              <a:rPr lang="en-US" sz="2400" baseline="30000" dirty="0">
                <a:latin typeface="Cambria" panose="02040503050406030204" pitchFamily="18" charset="0"/>
                <a:ea typeface="Cambria" panose="02040503050406030204" pitchFamily="18" charset="0"/>
              </a:rPr>
              <a:t>nd</a:t>
            </a:r>
            <a:r>
              <a:rPr lang="en-US" sz="2400" dirty="0">
                <a:latin typeface="Cambria" panose="02040503050406030204" pitchFamily="18" charset="0"/>
                <a:ea typeface="Cambria" panose="02040503050406030204" pitchFamily="18" charset="0"/>
              </a:rPr>
              <a:t> most common cancer in both men (1 in 15 life time risk) and women (1 in 17 life time risk)</a:t>
            </a:r>
          </a:p>
          <a:p>
            <a:r>
              <a:rPr lang="en-US" sz="2400" dirty="0">
                <a:latin typeface="Cambria" panose="02040503050406030204" pitchFamily="18" charset="0"/>
                <a:ea typeface="Cambria" panose="02040503050406030204" pitchFamily="18" charset="0"/>
              </a:rPr>
              <a:t>Mainly occurs in people 65 </a:t>
            </a:r>
            <a:r>
              <a:rPr lang="en-US" sz="2400" dirty="0" err="1">
                <a:latin typeface="Cambria" panose="02040503050406030204" pitchFamily="18" charset="0"/>
                <a:ea typeface="Cambria" panose="02040503050406030204" pitchFamily="18" charset="0"/>
              </a:rPr>
              <a:t>yo</a:t>
            </a:r>
            <a:r>
              <a:rPr lang="en-US" sz="2400" dirty="0">
                <a:latin typeface="Cambria" panose="02040503050406030204" pitchFamily="18" charset="0"/>
                <a:ea typeface="Cambria" panose="02040503050406030204" pitchFamily="18" charset="0"/>
              </a:rPr>
              <a:t> and older</a:t>
            </a:r>
          </a:p>
          <a:p>
            <a:r>
              <a:rPr lang="en-US" sz="2400" dirty="0">
                <a:latin typeface="Cambria" panose="02040503050406030204" pitchFamily="18" charset="0"/>
                <a:ea typeface="Cambria" panose="02040503050406030204" pitchFamily="18" charset="0"/>
              </a:rPr>
              <a:t>Leading cause of cancer death (25% cancer death)</a:t>
            </a:r>
          </a:p>
          <a:p>
            <a:r>
              <a:rPr lang="en-US" sz="2400" dirty="0">
                <a:latin typeface="Cambria" panose="02040503050406030204" pitchFamily="18" charset="0"/>
                <a:ea typeface="Cambria" panose="02040503050406030204" pitchFamily="18" charset="0"/>
              </a:rPr>
              <a:t>Risk Factor</a:t>
            </a:r>
          </a:p>
          <a:p>
            <a:pPr marL="688975">
              <a:buFont typeface="Wingdings" panose="05000000000000000000" pitchFamily="2" charset="2"/>
              <a:buChar char="v"/>
            </a:pPr>
            <a:r>
              <a:rPr lang="en-US" sz="1800" dirty="0">
                <a:latin typeface="Cambria" panose="02040503050406030204" pitchFamily="18" charset="0"/>
                <a:ea typeface="Cambria" panose="02040503050406030204" pitchFamily="18" charset="0"/>
              </a:rPr>
              <a:t>Smoking and Secondhand smoke</a:t>
            </a:r>
          </a:p>
          <a:p>
            <a:pPr marL="688975">
              <a:buFont typeface="Wingdings" panose="05000000000000000000" pitchFamily="2" charset="2"/>
              <a:buChar char="v"/>
            </a:pPr>
            <a:r>
              <a:rPr lang="en-US" sz="1800" dirty="0">
                <a:latin typeface="Cambria" panose="02040503050406030204" pitchFamily="18" charset="0"/>
                <a:ea typeface="Cambria" panose="02040503050406030204" pitchFamily="18" charset="0"/>
              </a:rPr>
              <a:t>Exposure to radon, asbestos, exposure to some chemicals. </a:t>
            </a:r>
          </a:p>
          <a:p>
            <a:pPr marL="688975">
              <a:buFont typeface="Wingdings" panose="05000000000000000000" pitchFamily="2" charset="2"/>
              <a:buChar char="v"/>
            </a:pPr>
            <a:r>
              <a:rPr lang="en-US" sz="1800" dirty="0">
                <a:latin typeface="Cambria" panose="02040503050406030204" pitchFamily="18" charset="0"/>
                <a:ea typeface="Cambria" panose="02040503050406030204" pitchFamily="18" charset="0"/>
              </a:rPr>
              <a:t>Family history </a:t>
            </a:r>
          </a:p>
        </p:txBody>
      </p:sp>
      <p:pic>
        <p:nvPicPr>
          <p:cNvPr id="4" name="Picture 3"/>
          <p:cNvPicPr>
            <a:picLocks noChangeAspect="1"/>
          </p:cNvPicPr>
          <p:nvPr/>
        </p:nvPicPr>
        <p:blipFill rotWithShape="1">
          <a:blip r:embed="rId3"/>
          <a:srcRect l="20926" t="10142" r="19756" b="7614"/>
          <a:stretch/>
        </p:blipFill>
        <p:spPr>
          <a:xfrm>
            <a:off x="10404088" y="0"/>
            <a:ext cx="836341" cy="1226634"/>
          </a:xfrm>
          <a:prstGeom prst="rect">
            <a:avLst/>
          </a:prstGeom>
        </p:spPr>
      </p:pic>
      <p:pic>
        <p:nvPicPr>
          <p:cNvPr id="6" name="Picture 5"/>
          <p:cNvPicPr>
            <a:picLocks noChangeAspect="1"/>
          </p:cNvPicPr>
          <p:nvPr/>
        </p:nvPicPr>
        <p:blipFill>
          <a:blip r:embed="rId4"/>
          <a:stretch>
            <a:fillRect/>
          </a:stretch>
        </p:blipFill>
        <p:spPr>
          <a:xfrm>
            <a:off x="929013" y="1691014"/>
            <a:ext cx="3264856" cy="4897284"/>
          </a:xfrm>
          <a:prstGeom prst="rect">
            <a:avLst/>
          </a:prstGeom>
        </p:spPr>
      </p:pic>
    </p:spTree>
    <p:extLst>
      <p:ext uri="{BB962C8B-B14F-4D97-AF65-F5344CB8AC3E}">
        <p14:creationId xmlns:p14="http://schemas.microsoft.com/office/powerpoint/2010/main" val="1009906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r>
              <a:rPr lang="en-US" b="1" dirty="0">
                <a:latin typeface="Gill Sans MT" panose="020B0502020104020203" pitchFamily="34" charset="0"/>
              </a:rPr>
              <a:t>Lung Cancer Screening</a:t>
            </a:r>
          </a:p>
        </p:txBody>
      </p:sp>
      <p:sp>
        <p:nvSpPr>
          <p:cNvPr id="3" name="Content Placeholder 2"/>
          <p:cNvSpPr>
            <a:spLocks noGrp="1"/>
          </p:cNvSpPr>
          <p:nvPr>
            <p:ph idx="1"/>
          </p:nvPr>
        </p:nvSpPr>
        <p:spPr>
          <a:xfrm>
            <a:off x="838200" y="1895963"/>
            <a:ext cx="7040335" cy="4125696"/>
          </a:xfrm>
        </p:spPr>
        <p:txBody>
          <a:bodyPr>
            <a:normAutofit/>
          </a:bodyPr>
          <a:lstStyle/>
          <a:p>
            <a:pPr>
              <a:buFont typeface="Wingdings" panose="05000000000000000000" pitchFamily="2" charset="2"/>
              <a:buChar char="§"/>
            </a:pPr>
            <a:r>
              <a:rPr lang="en-US" sz="2800" b="1" dirty="0">
                <a:latin typeface="Cambria" panose="02040503050406030204" pitchFamily="18" charset="0"/>
                <a:ea typeface="Cambria" panose="02040503050406030204" pitchFamily="18" charset="0"/>
              </a:rPr>
              <a:t>WHO: Currently only in selective high-risk population</a:t>
            </a:r>
          </a:p>
          <a:p>
            <a:pPr marL="0" indent="0">
              <a:buNone/>
            </a:pPr>
            <a:r>
              <a:rPr lang="en-US" sz="2800" dirty="0">
                <a:latin typeface="Cambria" panose="02040503050406030204" pitchFamily="18" charset="0"/>
                <a:ea typeface="Cambria" panose="02040503050406030204" pitchFamily="18" charset="0"/>
              </a:rPr>
              <a:t>     Current Criteria</a:t>
            </a:r>
          </a:p>
          <a:p>
            <a:pPr lvl="1"/>
            <a:r>
              <a:rPr lang="en-US" sz="2400" dirty="0">
                <a:latin typeface="Cambria" panose="02040503050406030204" pitchFamily="18" charset="0"/>
                <a:ea typeface="Cambria" panose="02040503050406030204" pitchFamily="18" charset="0"/>
              </a:rPr>
              <a:t>55-80 years old</a:t>
            </a:r>
          </a:p>
          <a:p>
            <a:pPr lvl="1"/>
            <a:r>
              <a:rPr lang="en-US" sz="2400" dirty="0">
                <a:latin typeface="Cambria" panose="02040503050406030204" pitchFamily="18" charset="0"/>
                <a:ea typeface="Cambria" panose="02040503050406030204" pitchFamily="18" charset="0"/>
              </a:rPr>
              <a:t>History of heavy smoking (30 pack year)</a:t>
            </a:r>
          </a:p>
          <a:p>
            <a:pPr lvl="1"/>
            <a:r>
              <a:rPr lang="en-US" sz="2400" dirty="0">
                <a:latin typeface="Cambria" panose="02040503050406030204" pitchFamily="18" charset="0"/>
                <a:ea typeface="Cambria" panose="02040503050406030204" pitchFamily="18" charset="0"/>
              </a:rPr>
              <a:t>Current smoker or have quit within the past 15 years</a:t>
            </a:r>
          </a:p>
          <a:p>
            <a:pPr>
              <a:buFont typeface="Wingdings" panose="05000000000000000000" pitchFamily="2" charset="2"/>
              <a:buChar char="§"/>
            </a:pPr>
            <a:r>
              <a:rPr lang="en-US" sz="2800" b="1" dirty="0">
                <a:solidFill>
                  <a:srgbClr val="FFFF00"/>
                </a:solidFill>
                <a:latin typeface="Cambria" panose="02040503050406030204" pitchFamily="18" charset="0"/>
                <a:ea typeface="Cambria" panose="02040503050406030204" pitchFamily="18" charset="0"/>
              </a:rPr>
              <a:t>HOW: Annually with low dose CT</a:t>
            </a:r>
          </a:p>
          <a:p>
            <a:pPr>
              <a:buFont typeface="Wingdings" panose="05000000000000000000" pitchFamily="2" charset="2"/>
              <a:buChar char="§"/>
            </a:pPr>
            <a:endParaRPr lang="en-US" b="1" dirty="0">
              <a:latin typeface="Cambria" panose="02040503050406030204" pitchFamily="18" charset="0"/>
              <a:ea typeface="Cambria" panose="02040503050406030204" pitchFamily="18" charset="0"/>
            </a:endParaRPr>
          </a:p>
          <a:p>
            <a:pPr marL="0" indent="0">
              <a:buNone/>
            </a:pPr>
            <a:endParaRPr lang="en-US" dirty="0"/>
          </a:p>
        </p:txBody>
      </p:sp>
      <p:pic>
        <p:nvPicPr>
          <p:cNvPr id="4" name="Picture 3"/>
          <p:cNvPicPr>
            <a:picLocks noChangeAspect="1"/>
          </p:cNvPicPr>
          <p:nvPr/>
        </p:nvPicPr>
        <p:blipFill rotWithShape="1">
          <a:blip r:embed="rId3"/>
          <a:srcRect l="20926" t="10142" r="19756" b="7614"/>
          <a:stretch/>
        </p:blipFill>
        <p:spPr>
          <a:xfrm>
            <a:off x="10404088" y="0"/>
            <a:ext cx="836341" cy="1226634"/>
          </a:xfrm>
          <a:prstGeom prst="rect">
            <a:avLst/>
          </a:prstGeom>
        </p:spPr>
      </p:pic>
      <p:pic>
        <p:nvPicPr>
          <p:cNvPr id="5" name="Picture 4">
            <a:extLst>
              <a:ext uri="{FF2B5EF4-FFF2-40B4-BE49-F238E27FC236}">
                <a16:creationId xmlns:a16="http://schemas.microsoft.com/office/drawing/2014/main" id="{B37C9E14-A235-41AC-A5D5-A132D3591FAA}"/>
              </a:ext>
            </a:extLst>
          </p:cNvPr>
          <p:cNvPicPr>
            <a:picLocks noChangeAspect="1"/>
          </p:cNvPicPr>
          <p:nvPr/>
        </p:nvPicPr>
        <p:blipFill>
          <a:blip r:embed="rId4"/>
          <a:stretch>
            <a:fillRect/>
          </a:stretch>
        </p:blipFill>
        <p:spPr>
          <a:xfrm>
            <a:off x="7878535" y="2702693"/>
            <a:ext cx="4060916" cy="2329683"/>
          </a:xfrm>
          <a:prstGeom prst="rect">
            <a:avLst/>
          </a:prstGeom>
        </p:spPr>
      </p:pic>
    </p:spTree>
    <p:extLst>
      <p:ext uri="{BB962C8B-B14F-4D97-AF65-F5344CB8AC3E}">
        <p14:creationId xmlns:p14="http://schemas.microsoft.com/office/powerpoint/2010/main" val="3475346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r>
              <a:rPr lang="en-US" b="1" dirty="0">
                <a:latin typeface="Gill Sans MT" panose="020B0502020104020203" pitchFamily="34" charset="0"/>
              </a:rPr>
              <a:t>Lung Cancer Screening</a:t>
            </a:r>
          </a:p>
        </p:txBody>
      </p:sp>
      <p:sp>
        <p:nvSpPr>
          <p:cNvPr id="3" name="Content Placeholder 2"/>
          <p:cNvSpPr>
            <a:spLocks noGrp="1"/>
          </p:cNvSpPr>
          <p:nvPr>
            <p:ph idx="1"/>
          </p:nvPr>
        </p:nvSpPr>
        <p:spPr>
          <a:xfrm>
            <a:off x="838200" y="1427967"/>
            <a:ext cx="10515600" cy="751562"/>
          </a:xfrm>
        </p:spPr>
        <p:txBody>
          <a:bodyPr>
            <a:normAutofit/>
          </a:bodyPr>
          <a:lstStyle/>
          <a:p>
            <a:pPr>
              <a:buFont typeface="Wingdings" panose="05000000000000000000" pitchFamily="2" charset="2"/>
              <a:buChar char="§"/>
            </a:pPr>
            <a:r>
              <a:rPr lang="en-US" dirty="0">
                <a:latin typeface="Cambria" panose="02040503050406030204" pitchFamily="18" charset="0"/>
                <a:ea typeface="Cambria" panose="02040503050406030204" pitchFamily="18" charset="0"/>
              </a:rPr>
              <a:t>Never-smoker Asian female: may need to see a specialist (pulmonologist) to discuss if screening is warranted. </a:t>
            </a:r>
          </a:p>
          <a:p>
            <a:pPr>
              <a:buFont typeface="Wingdings" panose="05000000000000000000" pitchFamily="2" charset="2"/>
              <a:buChar char="§"/>
            </a:pPr>
            <a:endParaRPr lang="en-US" dirty="0">
              <a:latin typeface="Cambria" panose="02040503050406030204" pitchFamily="18" charset="0"/>
              <a:ea typeface="Cambria" panose="02040503050406030204" pitchFamily="18" charset="0"/>
            </a:endParaRPr>
          </a:p>
          <a:p>
            <a:endParaRPr lang="en-US" dirty="0"/>
          </a:p>
        </p:txBody>
      </p:sp>
      <p:pic>
        <p:nvPicPr>
          <p:cNvPr id="4" name="Picture 3"/>
          <p:cNvPicPr>
            <a:picLocks noChangeAspect="1"/>
          </p:cNvPicPr>
          <p:nvPr/>
        </p:nvPicPr>
        <p:blipFill rotWithShape="1">
          <a:blip r:embed="rId3"/>
          <a:srcRect l="20926" t="10142" r="19756" b="7614"/>
          <a:stretch/>
        </p:blipFill>
        <p:spPr>
          <a:xfrm>
            <a:off x="10404088" y="0"/>
            <a:ext cx="836341" cy="1226634"/>
          </a:xfrm>
          <a:prstGeom prst="rect">
            <a:avLst/>
          </a:prstGeom>
        </p:spPr>
      </p:pic>
      <p:pic>
        <p:nvPicPr>
          <p:cNvPr id="5" name="Picture 4"/>
          <p:cNvPicPr>
            <a:picLocks noChangeAspect="1"/>
          </p:cNvPicPr>
          <p:nvPr/>
        </p:nvPicPr>
        <p:blipFill rotWithShape="1">
          <a:blip r:embed="rId4"/>
          <a:srcRect t="8803" r="13165" b="10177"/>
          <a:stretch/>
        </p:blipFill>
        <p:spPr>
          <a:xfrm>
            <a:off x="2004163" y="2380862"/>
            <a:ext cx="7979081" cy="4191457"/>
          </a:xfrm>
          <a:prstGeom prst="rect">
            <a:avLst/>
          </a:prstGeom>
        </p:spPr>
      </p:pic>
    </p:spTree>
    <p:extLst>
      <p:ext uri="{BB962C8B-B14F-4D97-AF65-F5344CB8AC3E}">
        <p14:creationId xmlns:p14="http://schemas.microsoft.com/office/powerpoint/2010/main" val="561418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ill Sans MT" panose="020B0502020104020203" pitchFamily="34" charset="0"/>
              </a:rPr>
              <a:t>Other Cancers</a:t>
            </a:r>
          </a:p>
        </p:txBody>
      </p:sp>
      <p:sp>
        <p:nvSpPr>
          <p:cNvPr id="3" name="Content Placeholder 2"/>
          <p:cNvSpPr>
            <a:spLocks noGrp="1"/>
          </p:cNvSpPr>
          <p:nvPr>
            <p:ph idx="1"/>
          </p:nvPr>
        </p:nvSpPr>
        <p:spPr/>
        <p:txBody>
          <a:bodyPr/>
          <a:lstStyle/>
          <a:p>
            <a:r>
              <a:rPr lang="en-US" dirty="0"/>
              <a:t>Screening for ovarian, pancreatic, prostate, testicular, and thyroid cancers has not been shown to reduce deaths from those cancers. </a:t>
            </a:r>
          </a:p>
          <a:p>
            <a:r>
              <a:rPr lang="en-US" dirty="0"/>
              <a:t>The USPSTF found insufficient evidence to assess the balance of benefits and harms of screening for bladder cancer and oral cancer in adults without symptoms, and of visual skin examination by a doctor to screen for skin cancer in adults.</a:t>
            </a:r>
          </a:p>
        </p:txBody>
      </p:sp>
    </p:spTree>
    <p:extLst>
      <p:ext uri="{BB962C8B-B14F-4D97-AF65-F5344CB8AC3E}">
        <p14:creationId xmlns:p14="http://schemas.microsoft.com/office/powerpoint/2010/main" val="2668336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21063" y="420363"/>
            <a:ext cx="7949873" cy="6017274"/>
          </a:xfrm>
          <a:prstGeom prst="rect">
            <a:avLst/>
          </a:prstGeom>
        </p:spPr>
      </p:pic>
    </p:spTree>
    <p:extLst>
      <p:ext uri="{BB962C8B-B14F-4D97-AF65-F5344CB8AC3E}">
        <p14:creationId xmlns:p14="http://schemas.microsoft.com/office/powerpoint/2010/main" val="1447772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505" y="515348"/>
            <a:ext cx="11718221" cy="1400530"/>
          </a:xfrm>
        </p:spPr>
        <p:txBody>
          <a:bodyPr/>
          <a:lstStyle/>
          <a:p>
            <a:r>
              <a:rPr lang="en-US" sz="4000" b="1" dirty="0">
                <a:latin typeface="Gill Sans MT" panose="020B0502020104020203" pitchFamily="34" charset="0"/>
              </a:rPr>
              <a:t>Other Cancers with Higher Incidence in Chinese</a:t>
            </a:r>
          </a:p>
        </p:txBody>
      </p:sp>
      <p:sp>
        <p:nvSpPr>
          <p:cNvPr id="3" name="Content Placeholder 2"/>
          <p:cNvSpPr>
            <a:spLocks noGrp="1"/>
          </p:cNvSpPr>
          <p:nvPr>
            <p:ph idx="1"/>
          </p:nvPr>
        </p:nvSpPr>
        <p:spPr/>
        <p:txBody>
          <a:bodyPr>
            <a:normAutofit/>
          </a:bodyPr>
          <a:lstStyle/>
          <a:p>
            <a:r>
              <a:rPr lang="en-US" dirty="0">
                <a:latin typeface="Cambria" panose="02040503050406030204" pitchFamily="18" charset="0"/>
                <a:ea typeface="Cambria" panose="02040503050406030204" pitchFamily="18" charset="0"/>
              </a:rPr>
              <a:t>Gastric Cancer </a:t>
            </a:r>
          </a:p>
          <a:p>
            <a:pPr marL="688975">
              <a:buFont typeface="Wingdings" panose="05000000000000000000" pitchFamily="2" charset="2"/>
              <a:buChar char="v"/>
            </a:pPr>
            <a:r>
              <a:rPr lang="en-US" sz="1900" dirty="0">
                <a:latin typeface="Cambria" panose="02040503050406030204" pitchFamily="18" charset="0"/>
                <a:ea typeface="Cambria" panose="02040503050406030204" pitchFamily="18" charset="0"/>
              </a:rPr>
              <a:t>H. pylori eradication can significantly reduce the incidence of gastric cancer </a:t>
            </a:r>
          </a:p>
          <a:p>
            <a:pPr marL="688975">
              <a:buFont typeface="Wingdings" panose="05000000000000000000" pitchFamily="2" charset="2"/>
              <a:buChar char="v"/>
            </a:pPr>
            <a:r>
              <a:rPr lang="en-US" sz="1900" dirty="0">
                <a:latin typeface="Cambria" panose="02040503050406030204" pitchFamily="18" charset="0"/>
                <a:ea typeface="Cambria" panose="02040503050406030204" pitchFamily="18" charset="0"/>
              </a:rPr>
              <a:t>Screening with endoscopy </a:t>
            </a:r>
          </a:p>
          <a:p>
            <a:r>
              <a:rPr lang="en-US" dirty="0">
                <a:latin typeface="Cambria" panose="02040503050406030204" pitchFamily="18" charset="0"/>
                <a:ea typeface="Cambria" panose="02040503050406030204" pitchFamily="18" charset="0"/>
              </a:rPr>
              <a:t>Esophageal cancer</a:t>
            </a:r>
          </a:p>
          <a:p>
            <a:pPr marL="688975">
              <a:buFont typeface="Wingdings" panose="05000000000000000000" pitchFamily="2" charset="2"/>
              <a:buChar char="v"/>
            </a:pPr>
            <a:r>
              <a:rPr lang="en-US" sz="1800" dirty="0">
                <a:latin typeface="Cambria" panose="02040503050406030204" pitchFamily="18" charset="0"/>
                <a:ea typeface="Cambria" panose="02040503050406030204" pitchFamily="18" charset="0"/>
              </a:rPr>
              <a:t>Difference between eastern and western countries (SCC vs adenocarcinoma)</a:t>
            </a:r>
          </a:p>
          <a:p>
            <a:pPr marL="688975">
              <a:buFont typeface="Wingdings" panose="05000000000000000000" pitchFamily="2" charset="2"/>
              <a:buChar char="v"/>
            </a:pPr>
            <a:r>
              <a:rPr lang="en-US" sz="1800" dirty="0">
                <a:latin typeface="Cambria" panose="02040503050406030204" pitchFamily="18" charset="0"/>
                <a:ea typeface="Cambria" panose="02040503050406030204" pitchFamily="18" charset="0"/>
              </a:rPr>
              <a:t>Usually associated with lifestyle factors in China (smoking , drinking, intake of hot liquid)</a:t>
            </a:r>
          </a:p>
          <a:p>
            <a:r>
              <a:rPr lang="en-US" dirty="0">
                <a:latin typeface="Cambria" panose="02040503050406030204" pitchFamily="18" charset="0"/>
                <a:ea typeface="Cambria" panose="02040503050406030204" pitchFamily="18" charset="0"/>
              </a:rPr>
              <a:t>Liver cancer</a:t>
            </a:r>
          </a:p>
          <a:p>
            <a:pPr marL="688975">
              <a:buFont typeface="Wingdings" panose="05000000000000000000" pitchFamily="2" charset="2"/>
              <a:buChar char="v"/>
            </a:pPr>
            <a:r>
              <a:rPr lang="en-US" sz="1800" dirty="0">
                <a:latin typeface="Cambria" panose="02040503050406030204" pitchFamily="18" charset="0"/>
                <a:ea typeface="Cambria" panose="02040503050406030204" pitchFamily="18" charset="0"/>
              </a:rPr>
              <a:t>Cirrhosis, </a:t>
            </a:r>
            <a:r>
              <a:rPr lang="en-US" sz="1800" dirty="0" err="1">
                <a:latin typeface="Cambria" panose="02040503050406030204" pitchFamily="18" charset="0"/>
                <a:ea typeface="Cambria" panose="02040503050406030204" pitchFamily="18" charset="0"/>
              </a:rPr>
              <a:t>Hep</a:t>
            </a:r>
            <a:r>
              <a:rPr lang="en-US" sz="1800" dirty="0">
                <a:latin typeface="Cambria" panose="02040503050406030204" pitchFamily="18" charset="0"/>
                <a:ea typeface="Cambria" panose="02040503050406030204" pitchFamily="18" charset="0"/>
              </a:rPr>
              <a:t> B, </a:t>
            </a:r>
            <a:r>
              <a:rPr lang="en-US" sz="1800" dirty="0" err="1">
                <a:latin typeface="Cambria" panose="02040503050406030204" pitchFamily="18" charset="0"/>
                <a:ea typeface="Cambria" panose="02040503050406030204" pitchFamily="18" charset="0"/>
              </a:rPr>
              <a:t>HepC</a:t>
            </a:r>
            <a:r>
              <a:rPr lang="en-US" sz="1800" dirty="0">
                <a:latin typeface="Cambria" panose="02040503050406030204" pitchFamily="18" charset="0"/>
                <a:ea typeface="Cambria" panose="02040503050406030204" pitchFamily="18" charset="0"/>
              </a:rPr>
              <a:t>, Aflatoxin </a:t>
            </a:r>
          </a:p>
          <a:p>
            <a:pPr marL="688975">
              <a:buFont typeface="Wingdings" panose="05000000000000000000" pitchFamily="2" charset="2"/>
              <a:buChar char="v"/>
            </a:pPr>
            <a:r>
              <a:rPr lang="en-US" sz="1800" dirty="0">
                <a:latin typeface="Cambria" panose="02040503050406030204" pitchFamily="18" charset="0"/>
                <a:ea typeface="Cambria" panose="02040503050406030204" pitchFamily="18" charset="0"/>
              </a:rPr>
              <a:t>Should follow with a </a:t>
            </a:r>
            <a:r>
              <a:rPr lang="en-US" sz="1800" dirty="0" err="1">
                <a:latin typeface="Cambria" panose="02040503050406030204" pitchFamily="18" charset="0"/>
                <a:ea typeface="Cambria" panose="02040503050406030204" pitchFamily="18" charset="0"/>
              </a:rPr>
              <a:t>hepatologist</a:t>
            </a:r>
            <a:r>
              <a:rPr lang="en-US" sz="1800" dirty="0">
                <a:latin typeface="Cambria" panose="02040503050406030204" pitchFamily="18" charset="0"/>
                <a:ea typeface="Cambria" panose="02040503050406030204" pitchFamily="18" charset="0"/>
              </a:rPr>
              <a:t> if you are high risk. </a:t>
            </a:r>
          </a:p>
        </p:txBody>
      </p:sp>
    </p:spTree>
    <p:extLst>
      <p:ext uri="{BB962C8B-B14F-4D97-AF65-F5344CB8AC3E}">
        <p14:creationId xmlns:p14="http://schemas.microsoft.com/office/powerpoint/2010/main" val="1035212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5DA02D-B4AF-4303-95F1-2841ADB050E3}"/>
              </a:ext>
            </a:extLst>
          </p:cNvPr>
          <p:cNvSpPr>
            <a:spLocks noGrp="1"/>
          </p:cNvSpPr>
          <p:nvPr>
            <p:ph type="title"/>
          </p:nvPr>
        </p:nvSpPr>
        <p:spPr>
          <a:xfrm>
            <a:off x="1154956" y="2861733"/>
            <a:ext cx="9935410" cy="1915647"/>
          </a:xfrm>
        </p:spPr>
        <p:txBody>
          <a:bodyPr/>
          <a:lstStyle/>
          <a:p>
            <a:r>
              <a:rPr lang="en-US" dirty="0">
                <a:latin typeface="Cambria" panose="02040503050406030204" pitchFamily="18" charset="0"/>
                <a:ea typeface="Cambria" panose="02040503050406030204" pitchFamily="18" charset="0"/>
              </a:rPr>
              <a:t>Establish a good relationship with your PCP (primary care physician/family doctor)</a:t>
            </a:r>
          </a:p>
        </p:txBody>
      </p:sp>
    </p:spTree>
    <p:extLst>
      <p:ext uri="{BB962C8B-B14F-4D97-AF65-F5344CB8AC3E}">
        <p14:creationId xmlns:p14="http://schemas.microsoft.com/office/powerpoint/2010/main" val="3238346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ill Sans MT" panose="020B0502020104020203" pitchFamily="34" charset="0"/>
              </a:rPr>
              <a:t>Reference</a:t>
            </a:r>
          </a:p>
        </p:txBody>
      </p:sp>
      <p:sp>
        <p:nvSpPr>
          <p:cNvPr id="3" name="Content Placeholder 2"/>
          <p:cNvSpPr>
            <a:spLocks noGrp="1"/>
          </p:cNvSpPr>
          <p:nvPr>
            <p:ph idx="1"/>
          </p:nvPr>
        </p:nvSpPr>
        <p:spPr/>
        <p:txBody>
          <a:bodyPr/>
          <a:lstStyle/>
          <a:p>
            <a:r>
              <a:rPr lang="en-US" dirty="0">
                <a:latin typeface="Cambria" panose="02040503050406030204" pitchFamily="18" charset="0"/>
                <a:ea typeface="Cambria" panose="02040503050406030204" pitchFamily="18" charset="0"/>
              </a:rPr>
              <a:t>Cancer.gov (National Cancer Institute – NCI) – NCI designated cancer centers</a:t>
            </a:r>
          </a:p>
          <a:p>
            <a:r>
              <a:rPr lang="en-US" dirty="0">
                <a:latin typeface="Cambria" panose="02040503050406030204" pitchFamily="18" charset="0"/>
                <a:ea typeface="Cambria" panose="02040503050406030204" pitchFamily="18" charset="0"/>
              </a:rPr>
              <a:t>Cancer.net (ASCO sponsored patient information website)</a:t>
            </a:r>
          </a:p>
          <a:p>
            <a:r>
              <a:rPr lang="en-US" dirty="0">
                <a:latin typeface="Cambria" panose="02040503050406030204" pitchFamily="18" charset="0"/>
                <a:ea typeface="Cambria" panose="02040503050406030204" pitchFamily="18" charset="0"/>
              </a:rPr>
              <a:t>Cancer.org (American Cancer Society)</a:t>
            </a:r>
          </a:p>
          <a:p>
            <a:r>
              <a:rPr lang="en-US" dirty="0">
                <a:latin typeface="Cambria" panose="02040503050406030204" pitchFamily="18" charset="0"/>
                <a:ea typeface="Cambria" panose="02040503050406030204" pitchFamily="18" charset="0"/>
              </a:rPr>
              <a:t>NCCN.org (National Comprehensive Cancer Network)</a:t>
            </a:r>
          </a:p>
          <a:p>
            <a:r>
              <a:rPr lang="en-US" dirty="0">
                <a:latin typeface="Cambria" panose="02040503050406030204" pitchFamily="18" charset="0"/>
                <a:ea typeface="Cambria" panose="02040503050406030204" pitchFamily="18" charset="0"/>
              </a:rPr>
              <a:t>CDC </a:t>
            </a:r>
          </a:p>
          <a:p>
            <a:r>
              <a:rPr lang="en-US" dirty="0">
                <a:latin typeface="Cambria" panose="02040503050406030204" pitchFamily="18" charset="0"/>
                <a:ea typeface="Cambria" panose="02040503050406030204" pitchFamily="18" charset="0"/>
              </a:rPr>
              <a:t>Many reputable hospitals such as MD Anderson, Mayo clinic, Fox Chase Cancer Center, etc. </a:t>
            </a:r>
          </a:p>
        </p:txBody>
      </p:sp>
    </p:spTree>
    <p:extLst>
      <p:ext uri="{BB962C8B-B14F-4D97-AF65-F5344CB8AC3E}">
        <p14:creationId xmlns:p14="http://schemas.microsoft.com/office/powerpoint/2010/main" val="3184147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ill Sans MT" panose="020B0502020104020203" pitchFamily="34" charset="0"/>
              </a:rPr>
              <a:t>Early Detection Saves Lives</a:t>
            </a:r>
            <a:endParaRPr lang="en-US" b="1" dirty="0"/>
          </a:p>
        </p:txBody>
      </p:sp>
      <p:sp>
        <p:nvSpPr>
          <p:cNvPr id="3" name="Content Placeholder 2"/>
          <p:cNvSpPr>
            <a:spLocks noGrp="1"/>
          </p:cNvSpPr>
          <p:nvPr>
            <p:ph idx="1"/>
          </p:nvPr>
        </p:nvSpPr>
        <p:spPr>
          <a:xfrm>
            <a:off x="1103312" y="2052918"/>
            <a:ext cx="6621791" cy="4195481"/>
          </a:xfrm>
        </p:spPr>
        <p:txBody>
          <a:bodyPr/>
          <a:lstStyle/>
          <a:p>
            <a:r>
              <a:rPr lang="en-US" sz="2800" dirty="0">
                <a:latin typeface="Cambria" panose="02040503050406030204" pitchFamily="18" charset="0"/>
                <a:ea typeface="Cambria" panose="02040503050406030204" pitchFamily="18" charset="0"/>
              </a:rPr>
              <a:t>Decrease cancer mortality</a:t>
            </a:r>
          </a:p>
          <a:p>
            <a:pPr marL="400050" indent="0">
              <a:buNone/>
            </a:pPr>
            <a:r>
              <a:rPr lang="en-US" dirty="0">
                <a:latin typeface="Cambria" panose="02040503050406030204" pitchFamily="18" charset="0"/>
                <a:ea typeface="Cambria" panose="02040503050406030204" pitchFamily="18" charset="0"/>
              </a:rPr>
              <a:t>Overall cancer mortality has decreased by 25% from 1990 to 2015 in the United States, which can be attributed to greater awareness of cancer screening in the general population</a:t>
            </a:r>
            <a:r>
              <a:rPr lang="en-US" dirty="0"/>
              <a:t>.</a:t>
            </a:r>
          </a:p>
          <a:p>
            <a:pPr marL="285750" indent="0">
              <a:buNone/>
            </a:pPr>
            <a:endParaRPr lang="en-US" dirty="0">
              <a:latin typeface="Cambria" panose="02040503050406030204" pitchFamily="18" charset="0"/>
              <a:ea typeface="Cambria" panose="02040503050406030204" pitchFamily="18" charset="0"/>
            </a:endParaRPr>
          </a:p>
          <a:p>
            <a:pPr marL="400050" indent="-400050"/>
            <a:r>
              <a:rPr lang="en-US" sz="2800" dirty="0">
                <a:latin typeface="Cambria" panose="02040503050406030204" pitchFamily="18" charset="0"/>
                <a:ea typeface="Cambria" panose="02040503050406030204" pitchFamily="18" charset="0"/>
              </a:rPr>
              <a:t>Less treatment required </a:t>
            </a:r>
          </a:p>
          <a:p>
            <a:endParaRPr lang="en-US" dirty="0"/>
          </a:p>
        </p:txBody>
      </p:sp>
      <p:pic>
        <p:nvPicPr>
          <p:cNvPr id="4" name="Picture 3"/>
          <p:cNvPicPr>
            <a:picLocks noChangeAspect="1"/>
          </p:cNvPicPr>
          <p:nvPr/>
        </p:nvPicPr>
        <p:blipFill>
          <a:blip r:embed="rId3"/>
          <a:stretch>
            <a:fillRect/>
          </a:stretch>
        </p:blipFill>
        <p:spPr>
          <a:xfrm>
            <a:off x="8072929" y="1681288"/>
            <a:ext cx="3599673" cy="2025415"/>
          </a:xfrm>
          <a:prstGeom prst="rect">
            <a:avLst/>
          </a:prstGeom>
        </p:spPr>
      </p:pic>
      <p:pic>
        <p:nvPicPr>
          <p:cNvPr id="5" name="Picture 4"/>
          <p:cNvPicPr>
            <a:picLocks noChangeAspect="1"/>
          </p:cNvPicPr>
          <p:nvPr/>
        </p:nvPicPr>
        <p:blipFill>
          <a:blip r:embed="rId4"/>
          <a:stretch>
            <a:fillRect/>
          </a:stretch>
        </p:blipFill>
        <p:spPr>
          <a:xfrm>
            <a:off x="8072929" y="3905004"/>
            <a:ext cx="3614574" cy="2519671"/>
          </a:xfrm>
          <a:prstGeom prst="rect">
            <a:avLst/>
          </a:prstGeom>
        </p:spPr>
      </p:pic>
    </p:spTree>
    <p:extLst>
      <p:ext uri="{BB962C8B-B14F-4D97-AF65-F5344CB8AC3E}">
        <p14:creationId xmlns:p14="http://schemas.microsoft.com/office/powerpoint/2010/main" val="1283299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CN" sz="3600" b="1" dirty="0">
                <a:latin typeface="Gill Sans MT" panose="020B0502020104020203" pitchFamily="34" charset="0"/>
              </a:rPr>
              <a:t>Difference in</a:t>
            </a:r>
            <a:r>
              <a:rPr lang="en-US" sz="3600" b="1" dirty="0">
                <a:latin typeface="Gill Sans MT" panose="020B0502020104020203" pitchFamily="34" charset="0"/>
              </a:rPr>
              <a:t> Cancer Risk and Screening of Asian American</a:t>
            </a:r>
          </a:p>
        </p:txBody>
      </p:sp>
      <p:pic>
        <p:nvPicPr>
          <p:cNvPr id="5" name="Content Placeholder 4"/>
          <p:cNvPicPr>
            <a:picLocks noGrp="1" noChangeAspect="1"/>
          </p:cNvPicPr>
          <p:nvPr>
            <p:ph idx="1"/>
          </p:nvPr>
        </p:nvPicPr>
        <p:blipFill>
          <a:blip r:embed="rId3"/>
          <a:stretch>
            <a:fillRect/>
          </a:stretch>
        </p:blipFill>
        <p:spPr>
          <a:xfrm>
            <a:off x="310723" y="2211162"/>
            <a:ext cx="3745849" cy="1679174"/>
          </a:xfrm>
          <a:prstGeom prst="rect">
            <a:avLst/>
          </a:prstGeom>
        </p:spPr>
      </p:pic>
      <p:sp>
        <p:nvSpPr>
          <p:cNvPr id="4" name="Rectangle 3"/>
          <p:cNvSpPr/>
          <p:nvPr/>
        </p:nvSpPr>
        <p:spPr>
          <a:xfrm>
            <a:off x="7348654" y="6462936"/>
            <a:ext cx="4932556" cy="276999"/>
          </a:xfrm>
          <a:prstGeom prst="rect">
            <a:avLst/>
          </a:prstGeom>
        </p:spPr>
        <p:txBody>
          <a:bodyPr wrap="square">
            <a:spAutoFit/>
          </a:bodyPr>
          <a:lstStyle/>
          <a:p>
            <a:r>
              <a:rPr lang="en-US" sz="1200" dirty="0"/>
              <a:t>https://minorityhealth.hhs.gov/omh/browse.aspx?lvl=4&amp;lvlid=46</a:t>
            </a:r>
          </a:p>
        </p:txBody>
      </p:sp>
      <p:pic>
        <p:nvPicPr>
          <p:cNvPr id="6" name="Picture 5"/>
          <p:cNvPicPr>
            <a:picLocks noChangeAspect="1"/>
          </p:cNvPicPr>
          <p:nvPr/>
        </p:nvPicPr>
        <p:blipFill>
          <a:blip r:embed="rId4"/>
          <a:stretch>
            <a:fillRect/>
          </a:stretch>
        </p:blipFill>
        <p:spPr>
          <a:xfrm>
            <a:off x="310722" y="3986662"/>
            <a:ext cx="3745849" cy="2016164"/>
          </a:xfrm>
          <a:prstGeom prst="rect">
            <a:avLst/>
          </a:prstGeom>
        </p:spPr>
      </p:pic>
      <p:sp>
        <p:nvSpPr>
          <p:cNvPr id="7" name="TextBox 6"/>
          <p:cNvSpPr txBox="1"/>
          <p:nvPr/>
        </p:nvSpPr>
        <p:spPr>
          <a:xfrm>
            <a:off x="1135431" y="1776282"/>
            <a:ext cx="2096430" cy="338554"/>
          </a:xfrm>
          <a:prstGeom prst="rect">
            <a:avLst/>
          </a:prstGeom>
          <a:noFill/>
        </p:spPr>
        <p:txBody>
          <a:bodyPr wrap="square" rtlCol="0">
            <a:spAutoFit/>
          </a:bodyPr>
          <a:lstStyle/>
          <a:p>
            <a:r>
              <a:rPr lang="en-US" sz="1600" dirty="0"/>
              <a:t>Cancer Incidence</a:t>
            </a:r>
          </a:p>
        </p:txBody>
      </p:sp>
      <p:pic>
        <p:nvPicPr>
          <p:cNvPr id="8" name="Picture 7"/>
          <p:cNvPicPr>
            <a:picLocks noChangeAspect="1"/>
          </p:cNvPicPr>
          <p:nvPr/>
        </p:nvPicPr>
        <p:blipFill>
          <a:blip r:embed="rId5"/>
          <a:stretch>
            <a:fillRect/>
          </a:stretch>
        </p:blipFill>
        <p:spPr>
          <a:xfrm>
            <a:off x="4283539" y="2211162"/>
            <a:ext cx="3779509" cy="1679174"/>
          </a:xfrm>
          <a:prstGeom prst="rect">
            <a:avLst/>
          </a:prstGeom>
        </p:spPr>
      </p:pic>
      <p:sp>
        <p:nvSpPr>
          <p:cNvPr id="9" name="TextBox 8"/>
          <p:cNvSpPr txBox="1"/>
          <p:nvPr/>
        </p:nvSpPr>
        <p:spPr>
          <a:xfrm>
            <a:off x="5062968" y="1768369"/>
            <a:ext cx="2322966" cy="338554"/>
          </a:xfrm>
          <a:prstGeom prst="rect">
            <a:avLst/>
          </a:prstGeom>
          <a:noFill/>
        </p:spPr>
        <p:txBody>
          <a:bodyPr wrap="square" rtlCol="0">
            <a:spAutoFit/>
          </a:bodyPr>
          <a:lstStyle/>
          <a:p>
            <a:r>
              <a:rPr lang="en-US" sz="1600" dirty="0"/>
              <a:t>Cancer Death Rate</a:t>
            </a:r>
          </a:p>
        </p:txBody>
      </p:sp>
      <p:sp>
        <p:nvSpPr>
          <p:cNvPr id="10" name="TextBox 9"/>
          <p:cNvSpPr txBox="1"/>
          <p:nvPr/>
        </p:nvSpPr>
        <p:spPr>
          <a:xfrm>
            <a:off x="9208952" y="1750003"/>
            <a:ext cx="2096430" cy="338554"/>
          </a:xfrm>
          <a:prstGeom prst="rect">
            <a:avLst/>
          </a:prstGeom>
          <a:noFill/>
        </p:spPr>
        <p:txBody>
          <a:bodyPr wrap="square" rtlCol="0">
            <a:spAutoFit/>
          </a:bodyPr>
          <a:lstStyle/>
          <a:p>
            <a:r>
              <a:rPr lang="en-US" sz="1600" dirty="0"/>
              <a:t>Cancer Screening</a:t>
            </a:r>
          </a:p>
        </p:txBody>
      </p:sp>
      <p:pic>
        <p:nvPicPr>
          <p:cNvPr id="11" name="Picture 10"/>
          <p:cNvPicPr>
            <a:picLocks noChangeAspect="1"/>
          </p:cNvPicPr>
          <p:nvPr/>
        </p:nvPicPr>
        <p:blipFill>
          <a:blip r:embed="rId6"/>
          <a:stretch>
            <a:fillRect/>
          </a:stretch>
        </p:blipFill>
        <p:spPr>
          <a:xfrm>
            <a:off x="4283539" y="3986662"/>
            <a:ext cx="3779509" cy="1990651"/>
          </a:xfrm>
          <a:prstGeom prst="rect">
            <a:avLst/>
          </a:prstGeom>
        </p:spPr>
      </p:pic>
      <p:pic>
        <p:nvPicPr>
          <p:cNvPr id="13" name="Picture 12"/>
          <p:cNvPicPr>
            <a:picLocks noChangeAspect="1"/>
          </p:cNvPicPr>
          <p:nvPr/>
        </p:nvPicPr>
        <p:blipFill>
          <a:blip r:embed="rId7"/>
          <a:stretch>
            <a:fillRect/>
          </a:stretch>
        </p:blipFill>
        <p:spPr>
          <a:xfrm>
            <a:off x="8290015" y="2211162"/>
            <a:ext cx="3814921" cy="3766151"/>
          </a:xfrm>
          <a:prstGeom prst="rect">
            <a:avLst/>
          </a:prstGeom>
        </p:spPr>
      </p:pic>
    </p:spTree>
    <p:extLst>
      <p:ext uri="{BB962C8B-B14F-4D97-AF65-F5344CB8AC3E}">
        <p14:creationId xmlns:p14="http://schemas.microsoft.com/office/powerpoint/2010/main" val="4195984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Gill Sans MT" panose="020B0502020104020203" pitchFamily="34" charset="0"/>
              </a:rPr>
              <a:t>Effective Cancer Screening Method</a:t>
            </a:r>
            <a:endParaRPr lang="en-US" b="1" dirty="0"/>
          </a:p>
        </p:txBody>
      </p:sp>
      <p:sp>
        <p:nvSpPr>
          <p:cNvPr id="5" name="Content Placeholder 4"/>
          <p:cNvSpPr>
            <a:spLocks noGrp="1"/>
          </p:cNvSpPr>
          <p:nvPr>
            <p:ph idx="1"/>
          </p:nvPr>
        </p:nvSpPr>
        <p:spPr>
          <a:xfrm>
            <a:off x="1103312" y="2052918"/>
            <a:ext cx="9404723" cy="4352364"/>
          </a:xfrm>
        </p:spPr>
        <p:txBody>
          <a:bodyPr>
            <a:normAutofit fontScale="92500" lnSpcReduction="10000"/>
          </a:bodyPr>
          <a:lstStyle/>
          <a:p>
            <a:r>
              <a:rPr lang="en-US" sz="2400" b="1" dirty="0">
                <a:solidFill>
                  <a:schemeClr val="accent1">
                    <a:lumMod val="60000"/>
                    <a:lumOff val="40000"/>
                  </a:schemeClr>
                </a:solidFill>
                <a:latin typeface="Cambria" panose="02040503050406030204" pitchFamily="18" charset="0"/>
                <a:ea typeface="Cambria" panose="02040503050406030204" pitchFamily="18" charset="0"/>
              </a:rPr>
              <a:t>“ </a:t>
            </a:r>
            <a:r>
              <a:rPr lang="en-US" sz="2400" b="1" strike="sngStrike" dirty="0">
                <a:solidFill>
                  <a:srgbClr val="FF0000"/>
                </a:solidFill>
                <a:latin typeface="Cambria" panose="02040503050406030204" pitchFamily="18" charset="0"/>
                <a:ea typeface="Cambria" panose="02040503050406030204" pitchFamily="18" charset="0"/>
              </a:rPr>
              <a:t>Cancer Screening Package</a:t>
            </a:r>
            <a:r>
              <a:rPr lang="en-US" sz="2400" b="1" dirty="0">
                <a:solidFill>
                  <a:srgbClr val="FF0000"/>
                </a:solidFill>
                <a:latin typeface="Cambria" panose="02040503050406030204" pitchFamily="18" charset="0"/>
                <a:ea typeface="Cambria" panose="02040503050406030204" pitchFamily="18" charset="0"/>
              </a:rPr>
              <a:t>” </a:t>
            </a:r>
          </a:p>
          <a:p>
            <a:pPr marL="682625">
              <a:buFont typeface="Wingdings" panose="05000000000000000000" pitchFamily="2" charset="2"/>
              <a:buChar char="Ø"/>
              <a:tabLst>
                <a:tab pos="682625" algn="l"/>
              </a:tabLst>
            </a:pPr>
            <a:r>
              <a:rPr lang="en-US" dirty="0">
                <a:latin typeface="Cambria" panose="02040503050406030204" pitchFamily="18" charset="0"/>
                <a:ea typeface="Cambria" panose="02040503050406030204" pitchFamily="18" charset="0"/>
              </a:rPr>
              <a:t>Blood tests</a:t>
            </a:r>
          </a:p>
          <a:p>
            <a:pPr marL="862013" indent="-228600">
              <a:buFont typeface="Wingdings" panose="05000000000000000000" pitchFamily="2" charset="2"/>
              <a:buChar char="v"/>
            </a:pPr>
            <a:r>
              <a:rPr lang="en-US" dirty="0">
                <a:latin typeface="Cambria" panose="02040503050406030204" pitchFamily="18" charset="0"/>
                <a:ea typeface="Cambria" panose="02040503050406030204" pitchFamily="18" charset="0"/>
              </a:rPr>
              <a:t> Cancer markers: not diagnostic</a:t>
            </a:r>
          </a:p>
          <a:p>
            <a:pPr marL="914400" indent="-280988">
              <a:buFont typeface="Wingdings" panose="05000000000000000000" pitchFamily="2" charset="2"/>
              <a:buChar char="v"/>
              <a:tabLst>
                <a:tab pos="630238" algn="l"/>
              </a:tabLst>
            </a:pPr>
            <a:r>
              <a:rPr lang="en-US" dirty="0">
                <a:latin typeface="Cambria" panose="02040503050406030204" pitchFamily="18" charset="0"/>
                <a:ea typeface="Cambria" panose="02040503050406030204" pitchFamily="18" charset="0"/>
              </a:rPr>
              <a:t>There are blood tests being studied for cancer screening</a:t>
            </a:r>
            <a:r>
              <a:rPr lang="zh-CN" altLang="en-US" dirty="0">
                <a:latin typeface="Cambria" panose="02040503050406030204" pitchFamily="18" charset="0"/>
                <a:ea typeface="Cambria" panose="02040503050406030204" pitchFamily="18" charset="0"/>
              </a:rPr>
              <a:t>，</a:t>
            </a:r>
            <a:r>
              <a:rPr lang="en-US" dirty="0">
                <a:latin typeface="Cambria" panose="02040503050406030204" pitchFamily="18" charset="0"/>
                <a:ea typeface="Cambria" panose="02040503050406030204" pitchFamily="18" charset="0"/>
              </a:rPr>
              <a:t> but none has been fully developed for clinical use yet. </a:t>
            </a:r>
          </a:p>
          <a:p>
            <a:pPr marL="682625">
              <a:buFont typeface="Wingdings" panose="05000000000000000000" pitchFamily="2" charset="2"/>
              <a:buChar char="Ø"/>
              <a:tabLst>
                <a:tab pos="228600" algn="l"/>
                <a:tab pos="568325" algn="l"/>
                <a:tab pos="746125" algn="l"/>
              </a:tabLst>
            </a:pPr>
            <a:r>
              <a:rPr lang="en-US" dirty="0">
                <a:latin typeface="Cambria" panose="02040503050406030204" pitchFamily="18" charset="0"/>
                <a:ea typeface="Cambria" panose="02040503050406030204" pitchFamily="18" charset="0"/>
              </a:rPr>
              <a:t>Imaging Studies: not useful for screening general population</a:t>
            </a:r>
          </a:p>
          <a:p>
            <a:pPr marL="682625">
              <a:buFont typeface="Wingdings" panose="05000000000000000000" pitchFamily="2" charset="2"/>
              <a:buChar char="Ø"/>
              <a:tabLst>
                <a:tab pos="228600" algn="l"/>
                <a:tab pos="568325" algn="l"/>
                <a:tab pos="746125" algn="l"/>
              </a:tabLst>
            </a:pPr>
            <a:endParaRPr lang="en-US" dirty="0">
              <a:latin typeface="Cambria" panose="02040503050406030204" pitchFamily="18" charset="0"/>
              <a:ea typeface="Cambria" panose="02040503050406030204" pitchFamily="18" charset="0"/>
            </a:endParaRPr>
          </a:p>
          <a:p>
            <a:r>
              <a:rPr lang="en-US" sz="2400" b="1" dirty="0">
                <a:latin typeface="Cambria" panose="02040503050406030204" pitchFamily="18" charset="0"/>
                <a:ea typeface="Cambria" panose="02040503050406030204" pitchFamily="18" charset="0"/>
              </a:rPr>
              <a:t>USPSTF (United States Preventive Services Taskforce) </a:t>
            </a:r>
          </a:p>
          <a:p>
            <a:pPr marL="514350" indent="-230188">
              <a:buFont typeface="Wingdings" panose="05000000000000000000" pitchFamily="2" charset="2"/>
              <a:buChar char="v"/>
            </a:pPr>
            <a:r>
              <a:rPr lang="en-US" dirty="0">
                <a:latin typeface="Cambria" panose="02040503050406030204" pitchFamily="18" charset="0"/>
                <a:ea typeface="Cambria" panose="02040503050406030204" pitchFamily="18" charset="0"/>
              </a:rPr>
              <a:t>For general population </a:t>
            </a:r>
            <a:r>
              <a:rPr lang="en-US" dirty="0">
                <a:latin typeface="Cambria" panose="02040503050406030204" pitchFamily="18" charset="0"/>
                <a:ea typeface="Cambria" panose="02040503050406030204" pitchFamily="18" charset="0"/>
                <a:sym typeface="Wingdings" panose="05000000000000000000" pitchFamily="2" charset="2"/>
              </a:rPr>
              <a:t> routine screening recommendation</a:t>
            </a:r>
            <a:endParaRPr lang="en-US" dirty="0">
              <a:latin typeface="Cambria" panose="02040503050406030204" pitchFamily="18" charset="0"/>
              <a:ea typeface="Cambria" panose="02040503050406030204" pitchFamily="18" charset="0"/>
            </a:endParaRPr>
          </a:p>
          <a:p>
            <a:pPr marL="514350" indent="-230188">
              <a:buFont typeface="Wingdings" panose="05000000000000000000" pitchFamily="2" charset="2"/>
              <a:buChar char="v"/>
            </a:pPr>
            <a:r>
              <a:rPr lang="en-US" dirty="0">
                <a:latin typeface="Cambria" panose="02040503050406030204" pitchFamily="18" charset="0"/>
                <a:ea typeface="Cambria" panose="02040503050406030204" pitchFamily="18" charset="0"/>
              </a:rPr>
              <a:t>High risk group </a:t>
            </a:r>
            <a:r>
              <a:rPr lang="en-US" dirty="0">
                <a:latin typeface="Cambria" panose="02040503050406030204" pitchFamily="18" charset="0"/>
                <a:ea typeface="Cambria" panose="02040503050406030204" pitchFamily="18" charset="0"/>
                <a:sym typeface="Wingdings" panose="05000000000000000000" pitchFamily="2" charset="2"/>
              </a:rPr>
              <a:t> comprehensive family history and special screening guideline and method</a:t>
            </a:r>
            <a:endParaRPr lang="en-US" dirty="0">
              <a:latin typeface="Cambria" panose="02040503050406030204" pitchFamily="18" charset="0"/>
              <a:ea typeface="Cambria" panose="02040503050406030204" pitchFamily="18" charset="0"/>
            </a:endParaRPr>
          </a:p>
          <a:p>
            <a:endParaRPr lang="en-US" dirty="0"/>
          </a:p>
        </p:txBody>
      </p:sp>
    </p:spTree>
    <p:extLst>
      <p:ext uri="{BB962C8B-B14F-4D97-AF65-F5344CB8AC3E}">
        <p14:creationId xmlns:p14="http://schemas.microsoft.com/office/powerpoint/2010/main" val="3550274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ill Sans MT" panose="020B0502020104020203" pitchFamily="34" charset="0"/>
              </a:rPr>
              <a:t>Breast Cancer </a:t>
            </a:r>
            <a:endParaRPr lang="en-US" b="1" dirty="0"/>
          </a:p>
        </p:txBody>
      </p:sp>
      <p:sp>
        <p:nvSpPr>
          <p:cNvPr id="3" name="Content Placeholder 2"/>
          <p:cNvSpPr>
            <a:spLocks noGrp="1"/>
          </p:cNvSpPr>
          <p:nvPr>
            <p:ph idx="1"/>
          </p:nvPr>
        </p:nvSpPr>
        <p:spPr>
          <a:xfrm>
            <a:off x="4860099" y="2052918"/>
            <a:ext cx="6313117" cy="4195481"/>
          </a:xfrm>
        </p:spPr>
        <p:txBody>
          <a:bodyPr/>
          <a:lstStyle/>
          <a:p>
            <a:r>
              <a:rPr lang="en-US" dirty="0">
                <a:latin typeface="Cambria" panose="02040503050406030204" pitchFamily="18" charset="0"/>
                <a:ea typeface="Cambria" panose="02040503050406030204" pitchFamily="18" charset="0"/>
              </a:rPr>
              <a:t>Most common cancer in female</a:t>
            </a:r>
          </a:p>
          <a:p>
            <a:r>
              <a:rPr lang="en-US" dirty="0">
                <a:latin typeface="Cambria" panose="02040503050406030204" pitchFamily="18" charset="0"/>
                <a:ea typeface="Cambria" panose="02040503050406030204" pitchFamily="18" charset="0"/>
              </a:rPr>
              <a:t>13% life time risk ( 1 in 8 )</a:t>
            </a:r>
          </a:p>
          <a:p>
            <a:r>
              <a:rPr lang="en-US" dirty="0">
                <a:latin typeface="Cambria" panose="02040503050406030204" pitchFamily="18" charset="0"/>
                <a:ea typeface="Cambria" panose="02040503050406030204" pitchFamily="18" charset="0"/>
              </a:rPr>
              <a:t>2</a:t>
            </a:r>
            <a:r>
              <a:rPr lang="en-US" baseline="30000" dirty="0">
                <a:latin typeface="Cambria" panose="02040503050406030204" pitchFamily="18" charset="0"/>
                <a:ea typeface="Cambria" panose="02040503050406030204" pitchFamily="18" charset="0"/>
              </a:rPr>
              <a:t>nd</a:t>
            </a:r>
            <a:r>
              <a:rPr lang="en-US" dirty="0">
                <a:latin typeface="Cambria" panose="02040503050406030204" pitchFamily="18" charset="0"/>
                <a:ea typeface="Cambria" panose="02040503050406030204" pitchFamily="18" charset="0"/>
              </a:rPr>
              <a:t> leading cause of cancer death </a:t>
            </a:r>
            <a:r>
              <a:rPr lang="en-US" altLang="zh-CN" dirty="0">
                <a:latin typeface="Cambria" panose="02040503050406030204" pitchFamily="18" charset="0"/>
                <a:ea typeface="Cambria" panose="02040503050406030204" pitchFamily="18" charset="0"/>
              </a:rPr>
              <a:t>in women</a:t>
            </a:r>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Risk Factors: age, family </a:t>
            </a:r>
            <a:r>
              <a:rPr lang="en-US" dirty="0" err="1">
                <a:latin typeface="Cambria" panose="02040503050406030204" pitchFamily="18" charset="0"/>
                <a:ea typeface="Cambria" panose="02040503050406030204" pitchFamily="18" charset="0"/>
              </a:rPr>
              <a:t>hx</a:t>
            </a:r>
            <a:r>
              <a:rPr lang="en-US" dirty="0">
                <a:latin typeface="Cambria" panose="02040503050406030204" pitchFamily="18" charset="0"/>
                <a:ea typeface="Cambria" panose="02040503050406030204" pitchFamily="18" charset="0"/>
              </a:rPr>
              <a:t>, genetic risk (BRCA genes), race, dense breast, early menstrual start, late menopause, </a:t>
            </a:r>
            <a:r>
              <a:rPr lang="en-US" dirty="0" err="1">
                <a:latin typeface="Cambria" panose="02040503050406030204" pitchFamily="18" charset="0"/>
                <a:ea typeface="Cambria" panose="02040503050406030204" pitchFamily="18" charset="0"/>
              </a:rPr>
              <a:t>hx</a:t>
            </a:r>
            <a:r>
              <a:rPr lang="en-US" dirty="0">
                <a:latin typeface="Cambria" panose="02040503050406030204" pitchFamily="18" charset="0"/>
                <a:ea typeface="Cambria" panose="02040503050406030204" pitchFamily="18" charset="0"/>
              </a:rPr>
              <a:t> of radiation to chest, overweight/obese, not physically active, not having children, not breast feeding, birth control, hormone therapy after menopause</a:t>
            </a:r>
          </a:p>
          <a:p>
            <a:pPr marL="0" indent="0">
              <a:buNone/>
            </a:pPr>
            <a:r>
              <a:rPr lang="en-US" dirty="0">
                <a:latin typeface="Cambria" panose="02040503050406030204" pitchFamily="18" charset="0"/>
                <a:ea typeface="Cambria" panose="02040503050406030204" pitchFamily="18" charset="0"/>
              </a:rPr>
              <a:t>      Risk calculators available online</a:t>
            </a:r>
          </a:p>
        </p:txBody>
      </p:sp>
      <p:pic>
        <p:nvPicPr>
          <p:cNvPr id="4" name="Picture 3"/>
          <p:cNvPicPr>
            <a:picLocks noChangeAspect="1"/>
          </p:cNvPicPr>
          <p:nvPr/>
        </p:nvPicPr>
        <p:blipFill>
          <a:blip r:embed="rId3"/>
          <a:stretch>
            <a:fillRect/>
          </a:stretch>
        </p:blipFill>
        <p:spPr>
          <a:xfrm>
            <a:off x="10386764" y="14387"/>
            <a:ext cx="786452" cy="1292464"/>
          </a:xfrm>
          <a:prstGeom prst="rect">
            <a:avLst/>
          </a:prstGeom>
        </p:spPr>
      </p:pic>
      <p:pic>
        <p:nvPicPr>
          <p:cNvPr id="5" name="Picture 4"/>
          <p:cNvPicPr>
            <a:picLocks noChangeAspect="1"/>
          </p:cNvPicPr>
          <p:nvPr/>
        </p:nvPicPr>
        <p:blipFill>
          <a:blip r:embed="rId4"/>
          <a:stretch>
            <a:fillRect/>
          </a:stretch>
        </p:blipFill>
        <p:spPr>
          <a:xfrm>
            <a:off x="646111" y="2215756"/>
            <a:ext cx="3612738" cy="3612738"/>
          </a:xfrm>
          <a:prstGeom prst="rect">
            <a:avLst/>
          </a:prstGeom>
        </p:spPr>
      </p:pic>
    </p:spTree>
    <p:extLst>
      <p:ext uri="{BB962C8B-B14F-4D97-AF65-F5344CB8AC3E}">
        <p14:creationId xmlns:p14="http://schemas.microsoft.com/office/powerpoint/2010/main" val="1445629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4"/>
          <a:stretch>
            <a:fillRect/>
          </a:stretch>
        </p:blipFill>
        <p:spPr>
          <a:xfrm>
            <a:off x="10427968" y="1"/>
            <a:ext cx="680412" cy="1188720"/>
          </a:xfrm>
          <a:prstGeom prst="rect">
            <a:avLst/>
          </a:prstGeom>
          <a:solidFill>
            <a:schemeClr val="bg2"/>
          </a:solidFill>
          <a:effectLst>
            <a:outerShdw blurRad="50800" dist="50800" dir="5400000" algn="ctr" rotWithShape="0">
              <a:srgbClr val="000000"/>
            </a:outerShdw>
          </a:effectLst>
        </p:spPr>
      </p:pic>
      <p:sp>
        <p:nvSpPr>
          <p:cNvPr id="2" name="Title 1"/>
          <p:cNvSpPr>
            <a:spLocks noGrp="1"/>
          </p:cNvSpPr>
          <p:nvPr>
            <p:ph type="title"/>
          </p:nvPr>
        </p:nvSpPr>
        <p:spPr/>
        <p:txBody>
          <a:bodyPr/>
          <a:lstStyle/>
          <a:p>
            <a:r>
              <a:rPr lang="en-US" b="1" dirty="0">
                <a:latin typeface="Gill Sans MT" panose="020B0502020104020203" pitchFamily="34" charset="0"/>
              </a:rPr>
              <a:t>Breast Cancer </a:t>
            </a:r>
          </a:p>
        </p:txBody>
      </p:sp>
      <p:sp>
        <p:nvSpPr>
          <p:cNvPr id="3" name="Content Placeholder 2"/>
          <p:cNvSpPr>
            <a:spLocks noGrp="1"/>
          </p:cNvSpPr>
          <p:nvPr>
            <p:ph idx="1"/>
          </p:nvPr>
        </p:nvSpPr>
        <p:spPr>
          <a:xfrm>
            <a:off x="1059072" y="1662182"/>
            <a:ext cx="8991762" cy="4594926"/>
          </a:xfrm>
        </p:spPr>
        <p:txBody>
          <a:bodyPr>
            <a:normAutofit/>
          </a:bodyPr>
          <a:lstStyle/>
          <a:p>
            <a:pPr marL="0" indent="0">
              <a:buNone/>
            </a:pPr>
            <a:r>
              <a:rPr lang="en-US" sz="2400" b="1" dirty="0"/>
              <a:t>Mammogram:</a:t>
            </a:r>
            <a:r>
              <a:rPr lang="en-US" sz="2400" dirty="0"/>
              <a:t> the best way to find breast cancer early</a:t>
            </a:r>
          </a:p>
          <a:p>
            <a:pPr marL="457200" lvl="1" indent="0">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graphicFrame>
        <p:nvGraphicFramePr>
          <p:cNvPr id="12" name="Diagram 11"/>
          <p:cNvGraphicFramePr/>
          <p:nvPr>
            <p:extLst>
              <p:ext uri="{D42A27DB-BD31-4B8C-83A1-F6EECF244321}">
                <p14:modId xmlns:p14="http://schemas.microsoft.com/office/powerpoint/2010/main" val="2550388407"/>
              </p:ext>
            </p:extLst>
          </p:nvPr>
        </p:nvGraphicFramePr>
        <p:xfrm>
          <a:off x="1210495" y="2449588"/>
          <a:ext cx="8064446" cy="30201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Rectangle 13"/>
          <p:cNvSpPr/>
          <p:nvPr/>
        </p:nvSpPr>
        <p:spPr>
          <a:xfrm>
            <a:off x="1210495" y="5795443"/>
            <a:ext cx="8970568" cy="461665"/>
          </a:xfrm>
          <a:prstGeom prst="rect">
            <a:avLst/>
          </a:prstGeom>
        </p:spPr>
        <p:txBody>
          <a:bodyPr wrap="square">
            <a:spAutoFit/>
          </a:bodyPr>
          <a:lstStyle/>
          <a:p>
            <a:r>
              <a:rPr lang="en-US" sz="2200" b="1" dirty="0"/>
              <a:t>High Risk Population</a:t>
            </a:r>
            <a:r>
              <a:rPr lang="en-US" sz="2400" b="1" dirty="0"/>
              <a:t>: </a:t>
            </a:r>
            <a:r>
              <a:rPr lang="en-US" dirty="0"/>
              <a:t>Should be followed by specialist for proper screening </a:t>
            </a:r>
          </a:p>
        </p:txBody>
      </p:sp>
    </p:spTree>
    <p:extLst>
      <p:ext uri="{BB962C8B-B14F-4D97-AF65-F5344CB8AC3E}">
        <p14:creationId xmlns:p14="http://schemas.microsoft.com/office/powerpoint/2010/main" val="1409826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128512" y="1368787"/>
            <a:ext cx="4583920" cy="4694970"/>
          </a:xfrm>
          <a:prstGeom prst="rect">
            <a:avLst/>
          </a:prstGeom>
        </p:spPr>
      </p:pic>
      <p:sp>
        <p:nvSpPr>
          <p:cNvPr id="3" name="Rectangle 2"/>
          <p:cNvSpPr/>
          <p:nvPr/>
        </p:nvSpPr>
        <p:spPr>
          <a:xfrm>
            <a:off x="561703" y="1300226"/>
            <a:ext cx="6400800" cy="4832092"/>
          </a:xfrm>
          <a:prstGeom prst="rect">
            <a:avLst/>
          </a:prstGeom>
        </p:spPr>
        <p:txBody>
          <a:bodyPr wrap="square">
            <a:spAutoFit/>
          </a:bodyPr>
          <a:lstStyle/>
          <a:p>
            <a:r>
              <a:rPr lang="en-US" sz="2800" b="1" dirty="0">
                <a:latin typeface="Cambria" panose="02040503050406030204" pitchFamily="18" charset="0"/>
                <a:ea typeface="Cambria" panose="02040503050406030204" pitchFamily="18" charset="0"/>
              </a:rPr>
              <a:t>Dense breast: </a:t>
            </a:r>
          </a:p>
          <a:p>
            <a:pPr marL="285750" indent="-285750">
              <a:buFont typeface="Arial" panose="020B0604020202020204" pitchFamily="34" charset="0"/>
              <a:buChar char="•"/>
            </a:pPr>
            <a:r>
              <a:rPr lang="en-US" sz="2400" dirty="0">
                <a:latin typeface="Cambria" panose="02040503050406030204" pitchFamily="18" charset="0"/>
                <a:ea typeface="Cambria" panose="02040503050406030204" pitchFamily="18" charset="0"/>
              </a:rPr>
              <a:t>3D mammogram </a:t>
            </a:r>
          </a:p>
          <a:p>
            <a:pPr marL="285750" indent="-285750">
              <a:buFont typeface="Arial" panose="020B0604020202020204" pitchFamily="34" charset="0"/>
              <a:buChar char="•"/>
            </a:pPr>
            <a:r>
              <a:rPr lang="en-US" sz="2400" dirty="0">
                <a:latin typeface="Cambria" panose="02040503050406030204" pitchFamily="18" charset="0"/>
                <a:ea typeface="Cambria" panose="02040503050406030204" pitchFamily="18" charset="0"/>
              </a:rPr>
              <a:t>breast US and MRI: 1. your insurance might not cover it; 2. more findings that may leads to more testing and biopsies that can do harm</a:t>
            </a:r>
          </a:p>
          <a:p>
            <a:endParaRPr lang="en-US" sz="2400" dirty="0">
              <a:latin typeface="Cambria" panose="02040503050406030204" pitchFamily="18" charset="0"/>
              <a:ea typeface="Cambria" panose="02040503050406030204" pitchFamily="18" charset="0"/>
            </a:endParaRPr>
          </a:p>
          <a:p>
            <a:r>
              <a:rPr lang="en-US" sz="1400" dirty="0">
                <a:latin typeface="Cambria" panose="02040503050406030204" pitchFamily="18" charset="0"/>
                <a:ea typeface="Cambria" panose="02040503050406030204" pitchFamily="18" charset="0"/>
              </a:rPr>
              <a:t>There’s not enough evidence to make a recommendation for or against yearly MRI screening for women who have a higher lifetime risk based on certain factors, such as:</a:t>
            </a:r>
          </a:p>
          <a:p>
            <a:pPr marL="285750" indent="-285750">
              <a:buFont typeface="Arial" panose="020B0604020202020204" pitchFamily="34" charset="0"/>
              <a:buChar char="•"/>
            </a:pPr>
            <a:r>
              <a:rPr lang="en-US" sz="1400" dirty="0">
                <a:latin typeface="Cambria" panose="02040503050406030204" pitchFamily="18" charset="0"/>
                <a:ea typeface="Cambria" panose="02040503050406030204" pitchFamily="18" charset="0"/>
              </a:rPr>
              <a:t>Having a personal history of breast cancer, ductal carcinoma in situ (DCIS), lobular carcinoma in situ (LCIS), atypical ductal hyperplasia (ADH), or atypical lobular hyperplasia (ALH)</a:t>
            </a:r>
          </a:p>
          <a:p>
            <a:pPr marL="285750" indent="-285750">
              <a:buFont typeface="Arial" panose="020B0604020202020204" pitchFamily="34" charset="0"/>
              <a:buChar char="•"/>
            </a:pPr>
            <a:r>
              <a:rPr lang="en-US" sz="1400" dirty="0">
                <a:latin typeface="Cambria" panose="02040503050406030204" pitchFamily="18" charset="0"/>
                <a:ea typeface="Cambria" panose="02040503050406030204" pitchFamily="18" charset="0"/>
              </a:rPr>
              <a:t>Having “extremely” or “heterogeneously” dense breasts as seen on a mammogram</a:t>
            </a:r>
          </a:p>
          <a:p>
            <a:pPr marL="285750" indent="-285750">
              <a:buFont typeface="Arial" panose="020B0604020202020204" pitchFamily="34" charset="0"/>
              <a:buChar char="•"/>
            </a:pPr>
            <a:endParaRPr lang="en-US" sz="2400" dirty="0">
              <a:latin typeface="Cambria" panose="02040503050406030204" pitchFamily="18" charset="0"/>
              <a:ea typeface="Cambria" panose="02040503050406030204" pitchFamily="18" charset="0"/>
            </a:endParaRPr>
          </a:p>
        </p:txBody>
      </p:sp>
      <p:pic>
        <p:nvPicPr>
          <p:cNvPr id="7" name="Picture 6"/>
          <p:cNvPicPr>
            <a:picLocks noChangeAspect="1"/>
          </p:cNvPicPr>
          <p:nvPr/>
        </p:nvPicPr>
        <p:blipFill>
          <a:blip r:embed="rId4"/>
          <a:stretch>
            <a:fillRect/>
          </a:stretch>
        </p:blipFill>
        <p:spPr>
          <a:xfrm>
            <a:off x="10386286" y="7762"/>
            <a:ext cx="786452" cy="1292464"/>
          </a:xfrm>
          <a:prstGeom prst="rect">
            <a:avLst/>
          </a:prstGeom>
        </p:spPr>
      </p:pic>
    </p:spTree>
    <p:extLst>
      <p:ext uri="{BB962C8B-B14F-4D97-AF65-F5344CB8AC3E}">
        <p14:creationId xmlns:p14="http://schemas.microsoft.com/office/powerpoint/2010/main" val="1750080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ill Sans MT" panose="020B0502020104020203" pitchFamily="34" charset="0"/>
              </a:rPr>
              <a:t>Cervical Cancer </a:t>
            </a:r>
            <a:endParaRPr lang="en-US" b="1" dirty="0"/>
          </a:p>
        </p:txBody>
      </p:sp>
      <p:sp>
        <p:nvSpPr>
          <p:cNvPr id="3" name="Content Placeholder 2"/>
          <p:cNvSpPr>
            <a:spLocks noGrp="1"/>
          </p:cNvSpPr>
          <p:nvPr>
            <p:ph idx="1"/>
          </p:nvPr>
        </p:nvSpPr>
        <p:spPr>
          <a:xfrm>
            <a:off x="4855335" y="1876400"/>
            <a:ext cx="6288475" cy="4356975"/>
          </a:xfrm>
        </p:spPr>
        <p:txBody>
          <a:bodyPr/>
          <a:lstStyle/>
          <a:p>
            <a:r>
              <a:rPr lang="en-US" sz="2400" dirty="0">
                <a:latin typeface="Cambria" panose="02040503050406030204" pitchFamily="18" charset="0"/>
                <a:ea typeface="Cambria" panose="02040503050406030204" pitchFamily="18" charset="0"/>
              </a:rPr>
              <a:t>Pre-cancers are diagnosed far more often than invasive cervical cancer. </a:t>
            </a:r>
          </a:p>
          <a:p>
            <a:r>
              <a:rPr lang="en-US" sz="2400" dirty="0">
                <a:latin typeface="Cambria" panose="02040503050406030204" pitchFamily="18" charset="0"/>
                <a:ea typeface="Cambria" panose="02040503050406030204" pitchFamily="18" charset="0"/>
              </a:rPr>
              <a:t>Rate dropped significantly with the increased use of pap smear. </a:t>
            </a:r>
          </a:p>
          <a:p>
            <a:r>
              <a:rPr lang="en-US" sz="2400" dirty="0">
                <a:latin typeface="Cambria" panose="02040503050406030204" pitchFamily="18" charset="0"/>
                <a:ea typeface="Cambria" panose="02040503050406030204" pitchFamily="18" charset="0"/>
              </a:rPr>
              <a:t>Risk Factor: </a:t>
            </a:r>
          </a:p>
          <a:p>
            <a:pPr marL="682625">
              <a:buFont typeface="Wingdings" panose="05000000000000000000" pitchFamily="2" charset="2"/>
              <a:buChar char="v"/>
            </a:pPr>
            <a:r>
              <a:rPr lang="en-US" dirty="0">
                <a:latin typeface="Cambria" panose="02040503050406030204" pitchFamily="18" charset="0"/>
                <a:ea typeface="Cambria" panose="02040503050406030204" pitchFamily="18" charset="0"/>
              </a:rPr>
              <a:t>HPV infection </a:t>
            </a:r>
          </a:p>
          <a:p>
            <a:pPr marL="682625">
              <a:buFont typeface="Wingdings" panose="05000000000000000000" pitchFamily="2" charset="2"/>
              <a:buChar char="v"/>
            </a:pPr>
            <a:r>
              <a:rPr lang="en-US" dirty="0">
                <a:latin typeface="Cambria" panose="02040503050406030204" pitchFamily="18" charset="0"/>
                <a:ea typeface="Cambria" panose="02040503050406030204" pitchFamily="18" charset="0"/>
              </a:rPr>
              <a:t>Sexual history, smoking, weakened immune system, STD, long term use of oral contraceptive, family history, etc. </a:t>
            </a:r>
          </a:p>
        </p:txBody>
      </p:sp>
      <p:pic>
        <p:nvPicPr>
          <p:cNvPr id="4" name="Picture 3"/>
          <p:cNvPicPr>
            <a:picLocks noChangeAspect="1"/>
          </p:cNvPicPr>
          <p:nvPr/>
        </p:nvPicPr>
        <p:blipFill>
          <a:blip r:embed="rId2"/>
          <a:stretch>
            <a:fillRect/>
          </a:stretch>
        </p:blipFill>
        <p:spPr>
          <a:xfrm>
            <a:off x="10442709" y="12932"/>
            <a:ext cx="701101" cy="1140051"/>
          </a:xfrm>
          <a:prstGeom prst="rect">
            <a:avLst/>
          </a:prstGeom>
        </p:spPr>
      </p:pic>
      <p:pic>
        <p:nvPicPr>
          <p:cNvPr id="5" name="Picture 4"/>
          <p:cNvPicPr>
            <a:picLocks noChangeAspect="1"/>
          </p:cNvPicPr>
          <p:nvPr/>
        </p:nvPicPr>
        <p:blipFill>
          <a:blip r:embed="rId3"/>
          <a:stretch>
            <a:fillRect/>
          </a:stretch>
        </p:blipFill>
        <p:spPr>
          <a:xfrm>
            <a:off x="862884" y="1876400"/>
            <a:ext cx="3477296" cy="4099397"/>
          </a:xfrm>
          <a:prstGeom prst="rect">
            <a:avLst/>
          </a:prstGeom>
        </p:spPr>
      </p:pic>
    </p:spTree>
    <p:extLst>
      <p:ext uri="{BB962C8B-B14F-4D97-AF65-F5344CB8AC3E}">
        <p14:creationId xmlns:p14="http://schemas.microsoft.com/office/powerpoint/2010/main" val="14571474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2339</TotalTime>
  <Words>1257</Words>
  <Application>Microsoft Office PowerPoint</Application>
  <PresentationFormat>Widescreen</PresentationFormat>
  <Paragraphs>181</Paragraphs>
  <Slides>22</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Cambria</vt:lpstr>
      <vt:lpstr>Century Gothic</vt:lpstr>
      <vt:lpstr>Gill Sans MT</vt:lpstr>
      <vt:lpstr>Wingdings</vt:lpstr>
      <vt:lpstr>Wingdings 3</vt:lpstr>
      <vt:lpstr>Ion</vt:lpstr>
      <vt:lpstr>Cancer Screening Who, When and How</vt:lpstr>
      <vt:lpstr>PowerPoint Presentation</vt:lpstr>
      <vt:lpstr>Early Detection Saves Lives</vt:lpstr>
      <vt:lpstr>Difference in Cancer Risk and Screening of Asian American</vt:lpstr>
      <vt:lpstr>Effective Cancer Screening Method</vt:lpstr>
      <vt:lpstr>Breast Cancer </vt:lpstr>
      <vt:lpstr>Breast Cancer </vt:lpstr>
      <vt:lpstr>PowerPoint Presentation</vt:lpstr>
      <vt:lpstr>Cervical Cancer </vt:lpstr>
      <vt:lpstr>Cervical Cancer Screening</vt:lpstr>
      <vt:lpstr>HPV and HPV Vaccine</vt:lpstr>
      <vt:lpstr>Colorectal Cancer</vt:lpstr>
      <vt:lpstr>Colorectal Cancer Screening</vt:lpstr>
      <vt:lpstr>Prostate Cancer</vt:lpstr>
      <vt:lpstr>Prostate Cancer Screening</vt:lpstr>
      <vt:lpstr>Lung Cancer</vt:lpstr>
      <vt:lpstr>Lung Cancer Screening</vt:lpstr>
      <vt:lpstr>Lung Cancer Screening</vt:lpstr>
      <vt:lpstr>Other Cancers</vt:lpstr>
      <vt:lpstr>Other Cancers with Higher Incidence in Chinese</vt:lpstr>
      <vt:lpstr>Establish a good relationship with your PCP (primary care physician/family doctor)</vt:lpstr>
      <vt:lpstr>Reference</vt:lpstr>
    </vt:vector>
  </TitlesOfParts>
  <Company>Temple University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Liu, Hailan</dc:creator>
  <cp:lastModifiedBy>Liu, Hailan</cp:lastModifiedBy>
  <cp:revision>116</cp:revision>
  <dcterms:created xsi:type="dcterms:W3CDTF">2021-04-12T13:39:44Z</dcterms:created>
  <dcterms:modified xsi:type="dcterms:W3CDTF">2021-04-25T17:41:04Z</dcterms:modified>
</cp:coreProperties>
</file>